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8" r:id="rId4"/>
    <p:sldId id="270" r:id="rId5"/>
    <p:sldId id="272" r:id="rId6"/>
    <p:sldId id="269" r:id="rId7"/>
    <p:sldId id="271" r:id="rId8"/>
    <p:sldId id="273" r:id="rId9"/>
    <p:sldId id="259" r:id="rId10"/>
  </p:sldIdLst>
  <p:sldSz cx="18288000" cy="10287000"/>
  <p:notesSz cx="6858000" cy="9144000"/>
  <p:embeddedFontLst>
    <p:embeddedFont>
      <p:font typeface="Poppins" panose="020B0604020202020204" charset="-94"/>
      <p:regular r:id="rId11"/>
    </p:embeddedFont>
    <p:embeddedFont>
      <p:font typeface="Decalotype Bold" panose="020B0604020202020204" charset="-94"/>
      <p:regular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Prompt" panose="020B0604020202020204" charset="-34"/>
      <p:regular r:id="rId17"/>
    </p:embeddedFont>
    <p:embeddedFont>
      <p:font typeface="Poppins Semi-Bold" panose="020B0604020202020204" charset="-94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Big Shoulders Display Bold" panose="020B0604020202020204" charset="-9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8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jpe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0.sv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sv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sv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8.sv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image" Target="../media/image4.jpe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17886">
            <a:off x="-4214602" y="-58396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6000"/>
            </a:blip>
            <a:stretch>
              <a:fillRect t="-68518" b="-6851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3382" t="-22049" r="-2538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64399" y="7519974"/>
            <a:ext cx="4521895" cy="467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4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 rot="2217886">
            <a:off x="-4062202" y="-56872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477736" y="477236"/>
            <a:ext cx="9332527" cy="9332527"/>
            <a:chOff x="0" y="0"/>
            <a:chExt cx="12443370" cy="124433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443370" cy="12443370"/>
            </a:xfrm>
            <a:custGeom>
              <a:avLst/>
              <a:gdLst/>
              <a:ahLst/>
              <a:cxnLst/>
              <a:rect l="l" t="t" r="r" b="b"/>
              <a:pathLst>
                <a:path w="12443370" h="12443370">
                  <a:moveTo>
                    <a:pt x="0" y="0"/>
                  </a:moveTo>
                  <a:lnTo>
                    <a:pt x="12443370" y="0"/>
                  </a:lnTo>
                  <a:lnTo>
                    <a:pt x="12443370" y="12443370"/>
                  </a:lnTo>
                  <a:lnTo>
                    <a:pt x="0" y="12443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51488" y="8833622"/>
              <a:ext cx="6611339" cy="1192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en-US" sz="5587" spc="1117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AKADEMİ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82" t="-22049" r="-253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5" name="Freeform 5"/>
          <p:cNvSpPr/>
          <p:nvPr/>
        </p:nvSpPr>
        <p:spPr>
          <a:xfrm rot="2217886">
            <a:off x="-14084106" y="-8250127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901098" y="464314"/>
            <a:ext cx="7633105" cy="7633105"/>
          </a:xfrm>
          <a:custGeom>
            <a:avLst/>
            <a:gdLst/>
            <a:ahLst/>
            <a:cxnLst/>
            <a:rect l="l" t="t" r="r" b="b"/>
            <a:pathLst>
              <a:path w="7633105" h="7633105">
                <a:moveTo>
                  <a:pt x="0" y="0"/>
                </a:moveTo>
                <a:lnTo>
                  <a:pt x="7633105" y="0"/>
                </a:lnTo>
                <a:lnTo>
                  <a:pt x="7633105" y="7633105"/>
                </a:lnTo>
                <a:lnTo>
                  <a:pt x="0" y="76331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2738614" y="5789706"/>
            <a:ext cx="3919973" cy="1173330"/>
            <a:chOff x="0" y="0"/>
            <a:chExt cx="5226631" cy="1564440"/>
          </a:xfrm>
        </p:grpSpPr>
        <p:sp>
          <p:nvSpPr>
            <p:cNvPr id="8" name="TextBox 8"/>
            <p:cNvSpPr txBox="1"/>
            <p:nvPr/>
          </p:nvSpPr>
          <p:spPr>
            <a:xfrm>
              <a:off x="0" y="-47625"/>
              <a:ext cx="5226631" cy="945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00"/>
                </a:lnSpc>
              </a:pPr>
              <a:r>
                <a:rPr lang="en-US" sz="4417" spc="883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AKADEMİ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03549" y="1065755"/>
              <a:ext cx="4819533" cy="498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4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7279399">
            <a:off x="5696529" y="5311821"/>
            <a:ext cx="10788595" cy="80914"/>
          </a:xfrm>
          <a:custGeom>
            <a:avLst/>
            <a:gdLst/>
            <a:ahLst/>
            <a:cxnLst/>
            <a:rect l="l" t="t" r="r" b="b"/>
            <a:pathLst>
              <a:path w="10788595" h="80914">
                <a:moveTo>
                  <a:pt x="0" y="0"/>
                </a:moveTo>
                <a:lnTo>
                  <a:pt x="10788595" y="0"/>
                </a:lnTo>
                <a:lnTo>
                  <a:pt x="10788595" y="80914"/>
                </a:lnTo>
                <a:lnTo>
                  <a:pt x="0" y="809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0" y="2413565"/>
            <a:ext cx="9448800" cy="931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06"/>
              </a:lnSpc>
            </a:pPr>
            <a:r>
              <a:rPr lang="tr-TR" sz="5861" b="1" dirty="0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YAZ OKULU 2025</a:t>
            </a:r>
            <a:endParaRPr lang="en-US" sz="5861" b="1" dirty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" y="3796977"/>
            <a:ext cx="1005840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76"/>
              </a:lnSpc>
            </a:pPr>
            <a:r>
              <a:rPr lang="en-US" sz="4400" b="1" dirty="0" err="1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Algoritmadan</a:t>
            </a: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 </a:t>
            </a:r>
            <a:r>
              <a:rPr lang="en-US" sz="4400" b="1" dirty="0" err="1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FPGA'ya</a:t>
            </a: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:</a:t>
            </a:r>
          </a:p>
          <a:p>
            <a:pPr algn="ctr">
              <a:lnSpc>
                <a:spcPts val="6976"/>
              </a:lnSpc>
            </a:pP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Modern </a:t>
            </a:r>
            <a:r>
              <a:rPr lang="en-US" sz="4400" b="1" dirty="0" err="1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Donanım</a:t>
            </a: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 </a:t>
            </a:r>
            <a:r>
              <a:rPr lang="en-US" sz="4400" b="1" dirty="0" err="1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Tasarımı</a:t>
            </a:r>
            <a:endParaRPr lang="tr-TR" sz="4400" b="1" dirty="0" smtClean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  <a:p>
            <a:pPr algn="ctr">
              <a:lnSpc>
                <a:spcPts val="6976"/>
              </a:lnSpc>
            </a:pPr>
            <a:r>
              <a:rPr lang="tr-TR" sz="4400" b="1" dirty="0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4 Ağustos – 25 Ağustos</a:t>
            </a:r>
            <a:endParaRPr lang="en-US" sz="4400" b="1" dirty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19824" y="6769628"/>
            <a:ext cx="6531836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76"/>
              </a:lnSpc>
            </a:pPr>
            <a:r>
              <a:rPr lang="en-US" sz="4982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EĞİTMEN : </a:t>
            </a:r>
            <a:endParaRPr lang="tr-TR" sz="4982" b="1" dirty="0" smtClean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  <a:p>
            <a:pPr algn="ctr">
              <a:lnSpc>
                <a:spcPts val="6976"/>
              </a:lnSpc>
            </a:pPr>
            <a:r>
              <a:rPr lang="tr-TR" sz="4982" b="1" dirty="0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Doç. Dr. Serkan DERELİ</a:t>
            </a:r>
            <a:endParaRPr lang="en-US" sz="4982" b="1" dirty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2" y="2425125"/>
            <a:ext cx="8021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rgbClr val="FF0000"/>
                </a:solidFill>
              </a:rPr>
              <a:t>Günün Konuları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2" y="3670376"/>
            <a:ext cx="802116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İşlem üniteleri, CPU, GPU, FPGA, ASIC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Hesaplama ünitelerinin </a:t>
            </a:r>
            <a:r>
              <a:rPr lang="tr-TR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bellimetriklerle</a:t>
            </a: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karşılaştırması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Yarı-iletken pazarı nasıl büyüyor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Yeni nesil </a:t>
            </a:r>
            <a:r>
              <a:rPr lang="tr-TR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ASIC’lar</a:t>
            </a: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tr-TR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NPU’lar</a:t>
            </a:r>
            <a:endParaRPr lang="tr-TR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Yapay zeka çiplerinin karşılaştırması</a:t>
            </a:r>
            <a:endParaRPr lang="tr-T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799" y="3198062"/>
            <a:ext cx="3365095" cy="3350606"/>
          </a:xfrm>
          <a:prstGeom prst="rect">
            <a:avLst/>
          </a:prstGeom>
        </p:spPr>
      </p:pic>
      <p:pic>
        <p:nvPicPr>
          <p:cNvPr id="25" name="Picture 6" descr="Bakanlık SUBÜ&amp;amp;#39;yü birinci ilan etti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7" r="20746"/>
          <a:stretch/>
        </p:blipFill>
        <p:spPr bwMode="auto">
          <a:xfrm>
            <a:off x="9968487" y="3198062"/>
            <a:ext cx="3322177" cy="335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70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2" y="2292112"/>
            <a:ext cx="76819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>
                <a:solidFill>
                  <a:srgbClr val="FF0000"/>
                </a:solidFill>
              </a:rPr>
              <a:t>Ö</a:t>
            </a:r>
            <a:r>
              <a:rPr lang="tr-TR" sz="3200" dirty="0" smtClean="0">
                <a:solidFill>
                  <a:srgbClr val="FF0000"/>
                </a:solidFill>
              </a:rPr>
              <a:t>nemi gün geçtikçe artan </a:t>
            </a:r>
            <a:r>
              <a:rPr lang="tr-TR" sz="3200" dirty="0">
                <a:solidFill>
                  <a:srgbClr val="FF0000"/>
                </a:solidFill>
              </a:rPr>
              <a:t>teknolojiler: FPGA ve ASIC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3415" y="3826602"/>
            <a:ext cx="768338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Günümüzde yaygın kullanılan hesaplama üniteleri bir metrik çerçevesinde sıralanmıştır.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 sıralama kullanım şekillerini de etkilemiştir.</a:t>
            </a:r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9459060" y="6466677"/>
            <a:ext cx="7760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400" u="sng" dirty="0">
                <a:solidFill>
                  <a:srgbClr val="002060"/>
                </a:solidFill>
              </a:rPr>
              <a:t>https://www.pcbaaa.com/fpga-what-is-it-and-how-does-it-work/</a:t>
            </a:r>
          </a:p>
        </p:txBody>
      </p:sp>
      <p:pic>
        <p:nvPicPr>
          <p:cNvPr id="21" name="İçerik Yer Tutucusu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971" y="2295146"/>
            <a:ext cx="7917557" cy="3803847"/>
          </a:xfrm>
          <a:prstGeom prst="rect">
            <a:avLst/>
          </a:prstGeom>
        </p:spPr>
      </p:pic>
      <p:sp>
        <p:nvSpPr>
          <p:cNvPr id="28" name="Metin kutusu 27"/>
          <p:cNvSpPr txBox="1"/>
          <p:nvPr/>
        </p:nvSpPr>
        <p:spPr>
          <a:xfrm>
            <a:off x="1003416" y="5923115"/>
            <a:ext cx="768338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CPU – Merkezi işlem birimi (Genel Amaçlı)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GPU – grafik işlem birimi (paralel ve hızlı işlem)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FPGA – Alanda programlanabilir kapı dizisi (Prototip)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ASIC – Uygulamaya özel entegre devre (Özel Amaçlı)</a:t>
            </a:r>
          </a:p>
        </p:txBody>
      </p:sp>
    </p:spTree>
    <p:extLst>
      <p:ext uri="{BB962C8B-B14F-4D97-AF65-F5344CB8AC3E}">
        <p14:creationId xmlns:p14="http://schemas.microsoft.com/office/powerpoint/2010/main" val="387697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990600" y="2292112"/>
            <a:ext cx="8021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rgbClr val="FF0000"/>
                </a:solidFill>
              </a:rPr>
              <a:t>Yapacağımız görev, kullanacağımız teknolojiyi belirler.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783092"/>
            <a:ext cx="737719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KARŞILAŞTIRMA METRİKLERİ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Gecikme (</a:t>
            </a:r>
            <a:r>
              <a:rPr lang="tr-TR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Latency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Verinin kaynak noktasından hedefe noktaya ulaşma süresidir.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Verim (</a:t>
            </a:r>
            <a:r>
              <a:rPr lang="tr-TR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Throughput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Birim zamanda işlenen veri adetini temsil 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eder (GFLOP/s, TFLOP/s).</a:t>
            </a:r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Verimlilik (</a:t>
            </a:r>
            <a:r>
              <a:rPr lang="tr-TR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Efficiency</a:t>
            </a:r>
            <a:r>
              <a:rPr lang="tr-T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): </a:t>
            </a:r>
            <a:r>
              <a:rPr lang="tr-TR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Watt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başına yapılan işi temsil eder.</a:t>
            </a:r>
          </a:p>
        </p:txBody>
      </p:sp>
      <p:sp>
        <p:nvSpPr>
          <p:cNvPr id="24" name="Metin kutusu 23"/>
          <p:cNvSpPr txBox="1"/>
          <p:nvPr/>
        </p:nvSpPr>
        <p:spPr>
          <a:xfrm>
            <a:off x="9220200" y="6049440"/>
            <a:ext cx="8257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Kaynak: </a:t>
            </a:r>
            <a:r>
              <a:rPr lang="en-US" sz="2400" dirty="0"/>
              <a:t>You, W., &amp; Wu, C. (2020). R</a:t>
            </a:r>
            <a:r>
              <a:rPr lang="tr-TR" sz="2400" dirty="0"/>
              <a:t>S</a:t>
            </a:r>
            <a:r>
              <a:rPr lang="en-US" sz="2400" dirty="0"/>
              <a:t>NN: A software/hardware co-optimized framework for sparse convolutional neural networks on FPGAs. </a:t>
            </a:r>
            <a:r>
              <a:rPr lang="en-US" sz="2400" i="1" dirty="0"/>
              <a:t>IEEE Access</a:t>
            </a:r>
            <a:r>
              <a:rPr lang="en-US" sz="2400" dirty="0"/>
              <a:t>, </a:t>
            </a:r>
            <a:r>
              <a:rPr lang="en-US" sz="2400" i="1" dirty="0"/>
              <a:t>9</a:t>
            </a:r>
            <a:r>
              <a:rPr lang="en-US" sz="2400" dirty="0"/>
              <a:t>, 949-960.</a:t>
            </a:r>
            <a:endParaRPr lang="tr-TR" sz="2400" dirty="0"/>
          </a:p>
          <a:p>
            <a:r>
              <a:rPr lang="tr-TR" sz="2400" i="1" dirty="0"/>
              <a:t>(NOT: RSNN: </a:t>
            </a:r>
            <a:r>
              <a:rPr lang="tr-TR" sz="2400" i="1" dirty="0" err="1"/>
              <a:t>Reconfigurable</a:t>
            </a:r>
            <a:r>
              <a:rPr lang="tr-TR" sz="2400" i="1" dirty="0"/>
              <a:t> </a:t>
            </a:r>
            <a:r>
              <a:rPr lang="tr-TR" sz="2400" i="1" dirty="0" err="1"/>
              <a:t>Sparse</a:t>
            </a:r>
            <a:r>
              <a:rPr lang="tr-TR" sz="2400" i="1" dirty="0"/>
              <a:t> </a:t>
            </a:r>
            <a:r>
              <a:rPr lang="tr-TR" sz="2400" i="1" dirty="0" err="1"/>
              <a:t>Neural</a:t>
            </a:r>
            <a:r>
              <a:rPr lang="tr-TR" sz="2400" i="1" dirty="0"/>
              <a:t> Network)</a:t>
            </a:r>
          </a:p>
        </p:txBody>
      </p:sp>
      <p:pic>
        <p:nvPicPr>
          <p:cNvPr id="25" name="İçerik Yer Tutucusu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5342" y="2383572"/>
            <a:ext cx="8412397" cy="282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7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2" y="2292112"/>
            <a:ext cx="7377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rgbClr val="FF0000"/>
                </a:solidFill>
              </a:rPr>
              <a:t>Yapay zeka çip sektörünü de şekillendiriyor…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657243"/>
            <a:ext cx="737719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Yanda 2016-2025 yılları arasında hesaplama ünitelerinde gerçekleşen Pazar payı tahminleri görülmektedir.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Eğrinin üstel bir şekilde arttığı açıkça görülmektedir.</a:t>
            </a:r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9525000" y="7971145"/>
            <a:ext cx="7760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400" u="sng" dirty="0">
                <a:solidFill>
                  <a:srgbClr val="002060"/>
                </a:solidFill>
              </a:rPr>
              <a:t>https://www.edge-ai-vision.com/2018/08/deep-learning-chipset-market-to-reach-66-3-billion-by-2025/</a:t>
            </a:r>
          </a:p>
        </p:txBody>
      </p:sp>
      <p:pic>
        <p:nvPicPr>
          <p:cNvPr id="27" name="Picture 2" descr="https://www.lembarque.com/fichiers/cms/image/Tractica(1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969918"/>
            <a:ext cx="7760538" cy="558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38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2" y="2292112"/>
            <a:ext cx="8021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err="1" smtClean="0">
                <a:solidFill>
                  <a:srgbClr val="FF0000"/>
                </a:solidFill>
              </a:rPr>
              <a:t>ASIC’lerin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</a:rPr>
              <a:t>popüleritesi</a:t>
            </a:r>
            <a:r>
              <a:rPr lang="tr-TR" sz="3200" dirty="0" smtClean="0">
                <a:solidFill>
                  <a:srgbClr val="FF0000"/>
                </a:solidFill>
              </a:rPr>
              <a:t> yeni teknolojilerin gelişimine ön ayak oldu.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733443"/>
            <a:ext cx="737719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NPU’lar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yapay zeka işlemlerini gerçekleştirmek üzere özel olarak tasarlanan 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yonga olarak öne çıktı.</a:t>
            </a:r>
            <a:endParaRPr lang="tr-TR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Hem işlem gücü hem de veri aktarım hızları açısından diğer teknolojilerden ayrılır.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Yapay sinir ağlarının</a:t>
            </a:r>
            <a:b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çalışma biçiminden </a:t>
            </a:r>
            <a:b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esinlenmişlerdir.</a:t>
            </a:r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9695517" y="7429500"/>
            <a:ext cx="7760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400" u="sng" dirty="0">
                <a:solidFill>
                  <a:srgbClr val="002060"/>
                </a:solidFill>
              </a:rPr>
              <a:t>https://www.utmel.com/blog/categories/integrated%20circuit/neural-processing-unit-npu-explained</a:t>
            </a:r>
          </a:p>
        </p:txBody>
      </p:sp>
      <p:pic>
        <p:nvPicPr>
          <p:cNvPr id="10242" name="Picture 2" descr="Neural Processing Unit (NPU) Explained - Utme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538" y="1816461"/>
            <a:ext cx="7620000" cy="50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İçerik Yer Tutucusu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725" y="6247991"/>
            <a:ext cx="3743847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143000" y="5056644"/>
            <a:ext cx="34255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Eric Xu, Huawei's Rotating Chairman,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announcing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release of the Ascend 910 AI processor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MindSpore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AI computing framework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August 23, 2019</a:t>
            </a:r>
          </a:p>
        </p:txBody>
      </p:sp>
      <p:sp>
        <p:nvSpPr>
          <p:cNvPr id="24" name="Metin kutusu 23"/>
          <p:cNvSpPr txBox="1"/>
          <p:nvPr/>
        </p:nvSpPr>
        <p:spPr>
          <a:xfrm>
            <a:off x="9525000" y="7971145"/>
            <a:ext cx="7760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400" u="sng" dirty="0">
                <a:solidFill>
                  <a:srgbClr val="002060"/>
                </a:solidFill>
              </a:rPr>
              <a:t>https://www.unite.ai/tr/huaweis-ascend-910c-a-bold-challenge-to-nvidia-in-the-ai-chip-market/</a:t>
            </a:r>
          </a:p>
        </p:txBody>
      </p:sp>
      <p:pic>
        <p:nvPicPr>
          <p:cNvPr id="21" name="İçerik Yer Tutucusu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5400" y="2019299"/>
            <a:ext cx="12707579" cy="5519369"/>
          </a:xfrm>
          <a:prstGeom prst="rect">
            <a:avLst/>
          </a:prstGeom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8226" y="7966252"/>
            <a:ext cx="7611936" cy="1345880"/>
          </a:xfrm>
          <a:prstGeom prst="rect">
            <a:avLst/>
          </a:prstGeom>
        </p:spPr>
      </p:pic>
      <p:pic>
        <p:nvPicPr>
          <p:cNvPr id="28" name="İçerik Yer Tutucusu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6"/>
          <a:stretch/>
        </p:blipFill>
        <p:spPr>
          <a:xfrm>
            <a:off x="1188226" y="2088817"/>
            <a:ext cx="3380303" cy="291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82" t="-22049" r="-253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5" name="Freeform 5"/>
          <p:cNvSpPr/>
          <p:nvPr/>
        </p:nvSpPr>
        <p:spPr>
          <a:xfrm rot="2217886">
            <a:off x="-4214602" y="-58396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926773" y="-25444"/>
            <a:ext cx="9332527" cy="9332527"/>
          </a:xfrm>
          <a:custGeom>
            <a:avLst/>
            <a:gdLst/>
            <a:ahLst/>
            <a:cxnLst/>
            <a:rect l="l" t="t" r="r" b="b"/>
            <a:pathLst>
              <a:path w="9332527" h="9332527">
                <a:moveTo>
                  <a:pt x="0" y="0"/>
                </a:moveTo>
                <a:lnTo>
                  <a:pt x="9332527" y="0"/>
                </a:lnTo>
                <a:lnTo>
                  <a:pt x="9332527" y="9332527"/>
                </a:lnTo>
                <a:lnTo>
                  <a:pt x="0" y="93325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87341" y="6184021"/>
            <a:ext cx="7315200" cy="228600"/>
          </a:xfrm>
          <a:custGeom>
            <a:avLst/>
            <a:gdLst/>
            <a:ahLst/>
            <a:cxnLst/>
            <a:rect l="l" t="t" r="r" b="b"/>
            <a:pathLst>
              <a:path w="7315200" h="228600">
                <a:moveTo>
                  <a:pt x="0" y="0"/>
                </a:moveTo>
                <a:lnTo>
                  <a:pt x="7315200" y="0"/>
                </a:lnTo>
                <a:lnTo>
                  <a:pt x="731520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5486400" y="5116068"/>
            <a:ext cx="7315200" cy="54864"/>
          </a:xfrm>
          <a:custGeom>
            <a:avLst/>
            <a:gdLst/>
            <a:ahLst/>
            <a:cxnLst/>
            <a:rect l="l" t="t" r="r" b="b"/>
            <a:pathLst>
              <a:path w="7315200" h="54864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341158" y="6668079"/>
            <a:ext cx="4958504" cy="1484184"/>
            <a:chOff x="0" y="0"/>
            <a:chExt cx="6611339" cy="197891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6611339" cy="1192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en-US" sz="5587" spc="1117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AKADEMİ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7476" y="1338584"/>
              <a:ext cx="6096387" cy="64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87341" y="4615681"/>
            <a:ext cx="7315200" cy="137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684"/>
              </a:lnSpc>
              <a:spcBef>
                <a:spcPct val="0"/>
              </a:spcBef>
            </a:pPr>
            <a:r>
              <a:rPr lang="en-US" sz="7632" dirty="0">
                <a:solidFill>
                  <a:srgbClr val="004AAD"/>
                </a:solidFill>
                <a:latin typeface="Prompt"/>
                <a:ea typeface="Prompt"/>
                <a:cs typeface="Prompt"/>
                <a:sym typeface="Prompt"/>
              </a:rPr>
              <a:t>TEŞEKKÜRLER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347</Words>
  <Application>Microsoft Office PowerPoint</Application>
  <PresentationFormat>Özel</PresentationFormat>
  <Paragraphs>54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8" baseType="lpstr">
      <vt:lpstr>Poppins</vt:lpstr>
      <vt:lpstr>Decalotype Bold</vt:lpstr>
      <vt:lpstr>Arial Narrow</vt:lpstr>
      <vt:lpstr>Prompt</vt:lpstr>
      <vt:lpstr>Arial</vt:lpstr>
      <vt:lpstr>Poppins Semi-Bold</vt:lpstr>
      <vt:lpstr>Calibri</vt:lpstr>
      <vt:lpstr>Big Shoulders Display Bold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SUNUM-TEMPLETE</dc:title>
  <dc:creator>lenovo</dc:creator>
  <cp:lastModifiedBy>lenovo</cp:lastModifiedBy>
  <cp:revision>122</cp:revision>
  <dcterms:created xsi:type="dcterms:W3CDTF">2006-08-16T00:00:00Z</dcterms:created>
  <dcterms:modified xsi:type="dcterms:W3CDTF">2025-08-04T08:48:13Z</dcterms:modified>
  <dc:identifier>DAGfdwxH4AE</dc:identifier>
</cp:coreProperties>
</file>