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68" r:id="rId4"/>
    <p:sldId id="298" r:id="rId5"/>
    <p:sldId id="277" r:id="rId6"/>
    <p:sldId id="278" r:id="rId7"/>
    <p:sldId id="276" r:id="rId8"/>
    <p:sldId id="271" r:id="rId9"/>
    <p:sldId id="272" r:id="rId10"/>
    <p:sldId id="279" r:id="rId11"/>
    <p:sldId id="269" r:id="rId12"/>
    <p:sldId id="270" r:id="rId13"/>
    <p:sldId id="273" r:id="rId14"/>
    <p:sldId id="275" r:id="rId15"/>
    <p:sldId id="274" r:id="rId16"/>
    <p:sldId id="287" r:id="rId17"/>
    <p:sldId id="280" r:id="rId18"/>
    <p:sldId id="281" r:id="rId19"/>
    <p:sldId id="285" r:id="rId20"/>
    <p:sldId id="282" r:id="rId21"/>
    <p:sldId id="286" r:id="rId22"/>
    <p:sldId id="283" r:id="rId23"/>
    <p:sldId id="284" r:id="rId24"/>
    <p:sldId id="288" r:id="rId25"/>
    <p:sldId id="289" r:id="rId26"/>
    <p:sldId id="290" r:id="rId27"/>
    <p:sldId id="259" r:id="rId28"/>
  </p:sldIdLst>
  <p:sldSz cx="18288000" cy="10287000"/>
  <p:notesSz cx="6858000" cy="9144000"/>
  <p:embeddedFontLst>
    <p:embeddedFont>
      <p:font typeface="Poppins" panose="020B0604020202020204" charset="-94"/>
      <p:regular r:id="rId29"/>
    </p:embeddedFont>
    <p:embeddedFont>
      <p:font typeface="Consolas" panose="020B0609020204030204" pitchFamily="49" charset="0"/>
      <p:regular r:id="rId30"/>
      <p:bold r:id="rId31"/>
      <p:italic r:id="rId32"/>
      <p:boldItalic r:id="rId33"/>
    </p:embeddedFont>
    <p:embeddedFont>
      <p:font typeface="Decalotype Bold" panose="020B0604020202020204" charset="-94"/>
      <p:regular r:id="rId34"/>
    </p:embeddedFont>
    <p:embeddedFont>
      <p:font typeface="Prompt" panose="020B0604020202020204" charset="-34"/>
      <p:regular r:id="rId35"/>
    </p:embeddedFont>
    <p:embeddedFont>
      <p:font typeface="Poppins Semi-Bold" panose="020B0604020202020204" charset="-94"/>
      <p:regular r:id="rId36"/>
    </p:embeddedFont>
    <p:embeddedFont>
      <p:font typeface="Calibri" panose="020F0502020204030204" pitchFamily="34" charset="0"/>
      <p:regular r:id="rId37"/>
      <p:bold r:id="rId38"/>
      <p:italic r:id="rId39"/>
      <p:boldItalic r:id="rId40"/>
    </p:embeddedFont>
    <p:embeddedFont>
      <p:font typeface="Big Shoulders Display Bold" panose="020B0604020202020204" charset="-94"/>
      <p:regular r:id="rId4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6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6" d="100"/>
          <a:sy n="56" d="100"/>
        </p:scale>
        <p:origin x="80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1.fntdata"/><Relationship Id="rId21" Type="http://schemas.openxmlformats.org/officeDocument/2006/relationships/slide" Target="slides/slide20.xml"/><Relationship Id="rId34" Type="http://schemas.openxmlformats.org/officeDocument/2006/relationships/font" Target="fonts/font6.fntdata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37" Type="http://schemas.openxmlformats.org/officeDocument/2006/relationships/font" Target="fonts/font9.fntdata"/><Relationship Id="rId40" Type="http://schemas.openxmlformats.org/officeDocument/2006/relationships/font" Target="fonts/font12.fntdata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5.fntdata"/><Relationship Id="rId38" Type="http://schemas.openxmlformats.org/officeDocument/2006/relationships/font" Target="fonts/font10.fntdata"/><Relationship Id="rId20" Type="http://schemas.openxmlformats.org/officeDocument/2006/relationships/slide" Target="slides/slide19.xml"/><Relationship Id="rId41" Type="http://schemas.openxmlformats.org/officeDocument/2006/relationships/font" Target="fonts/font13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6465CEE-A86F-49A6-AB4A-0B1CA222EA76}" type="doc">
      <dgm:prSet loTypeId="urn:microsoft.com/office/officeart/2005/8/layout/funnel1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tr-TR"/>
        </a:p>
      </dgm:t>
    </dgm:pt>
    <dgm:pt modelId="{770F102F-20FF-4518-856B-35A5915DA4F3}">
      <dgm:prSet phldrT="[Metin]"/>
      <dgm:spPr/>
      <dgm:t>
        <a:bodyPr/>
        <a:lstStyle/>
        <a:p>
          <a:r>
            <a:rPr lang="tr-TR" dirty="0" smtClean="0"/>
            <a:t>Bileşik Devre</a:t>
          </a:r>
          <a:endParaRPr lang="tr-TR" dirty="0"/>
        </a:p>
      </dgm:t>
    </dgm:pt>
    <dgm:pt modelId="{5F228435-FB95-4C3D-B900-CFDD796E91CA}" type="parTrans" cxnId="{B58080C1-8ADE-4AD1-891D-3776876737A9}">
      <dgm:prSet/>
      <dgm:spPr/>
      <dgm:t>
        <a:bodyPr/>
        <a:lstStyle/>
        <a:p>
          <a:endParaRPr lang="tr-TR"/>
        </a:p>
      </dgm:t>
    </dgm:pt>
    <dgm:pt modelId="{F7A5C5AE-8B2E-48DA-AA9C-5449209F2CE2}" type="sibTrans" cxnId="{B58080C1-8ADE-4AD1-891D-3776876737A9}">
      <dgm:prSet/>
      <dgm:spPr/>
      <dgm:t>
        <a:bodyPr/>
        <a:lstStyle/>
        <a:p>
          <a:endParaRPr lang="tr-TR"/>
        </a:p>
      </dgm:t>
    </dgm:pt>
    <dgm:pt modelId="{C188C70B-0498-4F8B-985F-374B0E8C8EA5}">
      <dgm:prSet phldrT="[Metin]"/>
      <dgm:spPr/>
      <dgm:t>
        <a:bodyPr/>
        <a:lstStyle/>
        <a:p>
          <a:r>
            <a:rPr lang="tr-TR" dirty="0" smtClean="0"/>
            <a:t>FF (Kaydedici)</a:t>
          </a:r>
          <a:endParaRPr lang="tr-TR" dirty="0"/>
        </a:p>
      </dgm:t>
    </dgm:pt>
    <dgm:pt modelId="{B1EA06CA-E82A-4474-8C2F-1EE518A23069}" type="parTrans" cxnId="{36F20A4A-D986-44F6-9869-7631E02B7202}">
      <dgm:prSet/>
      <dgm:spPr/>
      <dgm:t>
        <a:bodyPr/>
        <a:lstStyle/>
        <a:p>
          <a:endParaRPr lang="tr-TR"/>
        </a:p>
      </dgm:t>
    </dgm:pt>
    <dgm:pt modelId="{BEAC8C46-ACEC-42AB-9FA2-D885F7CC46F6}" type="sibTrans" cxnId="{36F20A4A-D986-44F6-9869-7631E02B7202}">
      <dgm:prSet/>
      <dgm:spPr/>
      <dgm:t>
        <a:bodyPr/>
        <a:lstStyle/>
        <a:p>
          <a:endParaRPr lang="tr-TR"/>
        </a:p>
      </dgm:t>
    </dgm:pt>
    <dgm:pt modelId="{FBDFDC1D-7128-4C6E-89EF-77AEE48E9197}">
      <dgm:prSet phldrT="[Metin]"/>
      <dgm:spPr/>
      <dgm:t>
        <a:bodyPr/>
        <a:lstStyle/>
        <a:p>
          <a:r>
            <a:rPr lang="tr-TR" dirty="0" smtClean="0"/>
            <a:t>FSM (Kontrol Birimi)</a:t>
          </a:r>
          <a:endParaRPr lang="tr-TR" dirty="0"/>
        </a:p>
      </dgm:t>
    </dgm:pt>
    <dgm:pt modelId="{01181383-101C-436F-A79B-D3111417D35D}" type="parTrans" cxnId="{BFD17E36-6609-4550-938F-DC6DC44C9DEA}">
      <dgm:prSet/>
      <dgm:spPr/>
      <dgm:t>
        <a:bodyPr/>
        <a:lstStyle/>
        <a:p>
          <a:endParaRPr lang="tr-TR"/>
        </a:p>
      </dgm:t>
    </dgm:pt>
    <dgm:pt modelId="{7AF618A0-3949-4842-BC69-D2CF3D732212}" type="sibTrans" cxnId="{BFD17E36-6609-4550-938F-DC6DC44C9DEA}">
      <dgm:prSet/>
      <dgm:spPr/>
      <dgm:t>
        <a:bodyPr/>
        <a:lstStyle/>
        <a:p>
          <a:endParaRPr lang="tr-TR"/>
        </a:p>
      </dgm:t>
    </dgm:pt>
    <dgm:pt modelId="{AA245040-45BE-4BCC-A240-5B5E700622CC}">
      <dgm:prSet phldrT="[Metin]"/>
      <dgm:spPr/>
      <dgm:t>
        <a:bodyPr/>
        <a:lstStyle/>
        <a:p>
          <a:r>
            <a:rPr lang="tr-TR" dirty="0" smtClean="0"/>
            <a:t>Sayısal Tasarım (IP)</a:t>
          </a:r>
          <a:endParaRPr lang="tr-TR" dirty="0"/>
        </a:p>
      </dgm:t>
    </dgm:pt>
    <dgm:pt modelId="{A0873435-26F6-4E75-B74F-3EC1BCB34571}" type="parTrans" cxnId="{C71D7384-DEB8-4FDA-A49F-B8A4F7A926BE}">
      <dgm:prSet/>
      <dgm:spPr/>
      <dgm:t>
        <a:bodyPr/>
        <a:lstStyle/>
        <a:p>
          <a:endParaRPr lang="tr-TR"/>
        </a:p>
      </dgm:t>
    </dgm:pt>
    <dgm:pt modelId="{DD6821F6-F0EA-4A8A-A613-CA554CDDE5F8}" type="sibTrans" cxnId="{C71D7384-DEB8-4FDA-A49F-B8A4F7A926BE}">
      <dgm:prSet/>
      <dgm:spPr/>
      <dgm:t>
        <a:bodyPr/>
        <a:lstStyle/>
        <a:p>
          <a:endParaRPr lang="tr-TR"/>
        </a:p>
      </dgm:t>
    </dgm:pt>
    <dgm:pt modelId="{78B1C74C-3C59-47AB-AF90-4061C81A3501}" type="pres">
      <dgm:prSet presAssocID="{F6465CEE-A86F-49A6-AB4A-0B1CA222EA76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E567DB8A-BF7E-4F60-8F36-55B0A31ECD9B}" type="pres">
      <dgm:prSet presAssocID="{F6465CEE-A86F-49A6-AB4A-0B1CA222EA76}" presName="ellipse" presStyleLbl="trBgShp" presStyleIdx="0" presStyleCnt="1"/>
      <dgm:spPr/>
    </dgm:pt>
    <dgm:pt modelId="{41DEC475-FE3A-47B6-811C-675A3F1F770D}" type="pres">
      <dgm:prSet presAssocID="{F6465CEE-A86F-49A6-AB4A-0B1CA222EA76}" presName="arrow1" presStyleLbl="fgShp" presStyleIdx="0" presStyleCnt="1"/>
      <dgm:spPr/>
    </dgm:pt>
    <dgm:pt modelId="{D83938BB-4CE0-45AF-B7B5-5810C02AB4D4}" type="pres">
      <dgm:prSet presAssocID="{F6465CEE-A86F-49A6-AB4A-0B1CA222EA76}" presName="rectangle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9301F24-0D53-4CAF-94B5-8D2ED42EB279}" type="pres">
      <dgm:prSet presAssocID="{C188C70B-0498-4F8B-985F-374B0E8C8EA5}" presName="item1" presStyleLbl="node1" presStyleIdx="0" presStyleCnt="3" custScaleX="128032" custScaleY="12803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DDC3C26-3564-41D4-A2CA-7F42ED671038}" type="pres">
      <dgm:prSet presAssocID="{FBDFDC1D-7128-4C6E-89EF-77AEE48E9197}" presName="item2" presStyleLbl="node1" presStyleIdx="1" presStyleCnt="3" custScaleX="128032" custScaleY="12803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CD17FC59-0BB2-41DD-B780-589C7C985AB6}" type="pres">
      <dgm:prSet presAssocID="{AA245040-45BE-4BCC-A240-5B5E700622CC}" presName="item3" presStyleLbl="node1" presStyleIdx="2" presStyleCnt="3" custScaleX="128032" custScaleY="128032" custLinFactNeighborX="9914" custLinFactNeighborY="-14579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4B1E2BC-3034-4102-886A-B1E01C18EBE0}" type="pres">
      <dgm:prSet presAssocID="{F6465CEE-A86F-49A6-AB4A-0B1CA222EA76}" presName="funnel" presStyleLbl="trAlignAcc1" presStyleIdx="0" presStyleCnt="1" custScaleX="116764"/>
      <dgm:spPr/>
    </dgm:pt>
  </dgm:ptLst>
  <dgm:cxnLst>
    <dgm:cxn modelId="{BFD17E36-6609-4550-938F-DC6DC44C9DEA}" srcId="{F6465CEE-A86F-49A6-AB4A-0B1CA222EA76}" destId="{FBDFDC1D-7128-4C6E-89EF-77AEE48E9197}" srcOrd="2" destOrd="0" parTransId="{01181383-101C-436F-A79B-D3111417D35D}" sibTransId="{7AF618A0-3949-4842-BC69-D2CF3D732212}"/>
    <dgm:cxn modelId="{4541A96E-444D-4801-893A-25BDE106259E}" type="presOf" srcId="{FBDFDC1D-7128-4C6E-89EF-77AEE48E9197}" destId="{79301F24-0D53-4CAF-94B5-8D2ED42EB279}" srcOrd="0" destOrd="0" presId="urn:microsoft.com/office/officeart/2005/8/layout/funnel1"/>
    <dgm:cxn modelId="{5EF7C9EF-FD1B-4569-A219-6DF6EB29DE55}" type="presOf" srcId="{AA245040-45BE-4BCC-A240-5B5E700622CC}" destId="{D83938BB-4CE0-45AF-B7B5-5810C02AB4D4}" srcOrd="0" destOrd="0" presId="urn:microsoft.com/office/officeart/2005/8/layout/funnel1"/>
    <dgm:cxn modelId="{B63A8778-966A-4313-9F66-2C1743AF8D3E}" type="presOf" srcId="{770F102F-20FF-4518-856B-35A5915DA4F3}" destId="{CD17FC59-0BB2-41DD-B780-589C7C985AB6}" srcOrd="0" destOrd="0" presId="urn:microsoft.com/office/officeart/2005/8/layout/funnel1"/>
    <dgm:cxn modelId="{1FDBD6B3-35B2-430A-863B-2ABAE284B542}" type="presOf" srcId="{C188C70B-0498-4F8B-985F-374B0E8C8EA5}" destId="{BDDC3C26-3564-41D4-A2CA-7F42ED671038}" srcOrd="0" destOrd="0" presId="urn:microsoft.com/office/officeart/2005/8/layout/funnel1"/>
    <dgm:cxn modelId="{36F20A4A-D986-44F6-9869-7631E02B7202}" srcId="{F6465CEE-A86F-49A6-AB4A-0B1CA222EA76}" destId="{C188C70B-0498-4F8B-985F-374B0E8C8EA5}" srcOrd="1" destOrd="0" parTransId="{B1EA06CA-E82A-4474-8C2F-1EE518A23069}" sibTransId="{BEAC8C46-ACEC-42AB-9FA2-D885F7CC46F6}"/>
    <dgm:cxn modelId="{B58080C1-8ADE-4AD1-891D-3776876737A9}" srcId="{F6465CEE-A86F-49A6-AB4A-0B1CA222EA76}" destId="{770F102F-20FF-4518-856B-35A5915DA4F3}" srcOrd="0" destOrd="0" parTransId="{5F228435-FB95-4C3D-B900-CFDD796E91CA}" sibTransId="{F7A5C5AE-8B2E-48DA-AA9C-5449209F2CE2}"/>
    <dgm:cxn modelId="{FF637EF3-A523-4162-B1AE-8CFD8E28A43E}" type="presOf" srcId="{F6465CEE-A86F-49A6-AB4A-0B1CA222EA76}" destId="{78B1C74C-3C59-47AB-AF90-4061C81A3501}" srcOrd="0" destOrd="0" presId="urn:microsoft.com/office/officeart/2005/8/layout/funnel1"/>
    <dgm:cxn modelId="{C71D7384-DEB8-4FDA-A49F-B8A4F7A926BE}" srcId="{F6465CEE-A86F-49A6-AB4A-0B1CA222EA76}" destId="{AA245040-45BE-4BCC-A240-5B5E700622CC}" srcOrd="3" destOrd="0" parTransId="{A0873435-26F6-4E75-B74F-3EC1BCB34571}" sibTransId="{DD6821F6-F0EA-4A8A-A613-CA554CDDE5F8}"/>
    <dgm:cxn modelId="{5103B123-1954-4E93-9E50-D9D0F0CBD1E7}" type="presParOf" srcId="{78B1C74C-3C59-47AB-AF90-4061C81A3501}" destId="{E567DB8A-BF7E-4F60-8F36-55B0A31ECD9B}" srcOrd="0" destOrd="0" presId="urn:microsoft.com/office/officeart/2005/8/layout/funnel1"/>
    <dgm:cxn modelId="{31F5AA74-AAC2-4585-8C80-8EEE9F44641B}" type="presParOf" srcId="{78B1C74C-3C59-47AB-AF90-4061C81A3501}" destId="{41DEC475-FE3A-47B6-811C-675A3F1F770D}" srcOrd="1" destOrd="0" presId="urn:microsoft.com/office/officeart/2005/8/layout/funnel1"/>
    <dgm:cxn modelId="{FC665483-0617-4B6D-A90F-D2B7E7D8FA7D}" type="presParOf" srcId="{78B1C74C-3C59-47AB-AF90-4061C81A3501}" destId="{D83938BB-4CE0-45AF-B7B5-5810C02AB4D4}" srcOrd="2" destOrd="0" presId="urn:microsoft.com/office/officeart/2005/8/layout/funnel1"/>
    <dgm:cxn modelId="{C14337A3-56BE-4C76-BFED-6540572B7886}" type="presParOf" srcId="{78B1C74C-3C59-47AB-AF90-4061C81A3501}" destId="{79301F24-0D53-4CAF-94B5-8D2ED42EB279}" srcOrd="3" destOrd="0" presId="urn:microsoft.com/office/officeart/2005/8/layout/funnel1"/>
    <dgm:cxn modelId="{89CB71ED-CBA6-46EC-9C48-804BEACFC2C1}" type="presParOf" srcId="{78B1C74C-3C59-47AB-AF90-4061C81A3501}" destId="{BDDC3C26-3564-41D4-A2CA-7F42ED671038}" srcOrd="4" destOrd="0" presId="urn:microsoft.com/office/officeart/2005/8/layout/funnel1"/>
    <dgm:cxn modelId="{4FFC2647-658B-45CD-8ADF-72BE361138A1}" type="presParOf" srcId="{78B1C74C-3C59-47AB-AF90-4061C81A3501}" destId="{CD17FC59-0BB2-41DD-B780-589C7C985AB6}" srcOrd="5" destOrd="0" presId="urn:microsoft.com/office/officeart/2005/8/layout/funnel1"/>
    <dgm:cxn modelId="{A060410D-9AE5-4E03-A19B-D36E83EE2738}" type="presParOf" srcId="{78B1C74C-3C59-47AB-AF90-4061C81A3501}" destId="{24B1E2BC-3034-4102-886A-B1E01C18EBE0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67DB8A-BF7E-4F60-8F36-55B0A31ECD9B}">
      <dsp:nvSpPr>
        <dsp:cNvPr id="0" name=""/>
        <dsp:cNvSpPr/>
      </dsp:nvSpPr>
      <dsp:spPr>
        <a:xfrm>
          <a:off x="1376479" y="540066"/>
          <a:ext cx="5030195" cy="1746920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DEC475-FE3A-47B6-811C-675A3F1F770D}">
      <dsp:nvSpPr>
        <dsp:cNvPr id="0" name=""/>
        <dsp:cNvSpPr/>
      </dsp:nvSpPr>
      <dsp:spPr>
        <a:xfrm>
          <a:off x="3411954" y="4817682"/>
          <a:ext cx="974844" cy="623900"/>
        </a:xfrm>
        <a:prstGeom prst="down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3938BB-4CE0-45AF-B7B5-5810C02AB4D4}">
      <dsp:nvSpPr>
        <dsp:cNvPr id="0" name=""/>
        <dsp:cNvSpPr/>
      </dsp:nvSpPr>
      <dsp:spPr>
        <a:xfrm>
          <a:off x="1559750" y="5316802"/>
          <a:ext cx="4679251" cy="11698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1592" tIns="291592" rIns="291592" bIns="291592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4100" kern="1200" dirty="0" smtClean="0"/>
            <a:t>Sayısal Tasarım (IP)</a:t>
          </a:r>
          <a:endParaRPr lang="tr-TR" sz="4100" kern="1200" dirty="0"/>
        </a:p>
      </dsp:txBody>
      <dsp:txXfrm>
        <a:off x="1559750" y="5316802"/>
        <a:ext cx="4679251" cy="1169812"/>
      </dsp:txXfrm>
    </dsp:sp>
    <dsp:sp modelId="{79301F24-0D53-4CAF-94B5-8D2ED42EB279}">
      <dsp:nvSpPr>
        <dsp:cNvPr id="0" name=""/>
        <dsp:cNvSpPr/>
      </dsp:nvSpPr>
      <dsp:spPr>
        <a:xfrm>
          <a:off x="2959346" y="2175963"/>
          <a:ext cx="2246602" cy="224660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600" kern="1200" dirty="0" smtClean="0"/>
            <a:t>FSM (Kontrol Birimi)</a:t>
          </a:r>
          <a:endParaRPr lang="tr-TR" sz="2600" kern="1200" dirty="0"/>
        </a:p>
      </dsp:txBody>
      <dsp:txXfrm>
        <a:off x="3288353" y="2504970"/>
        <a:ext cx="1588588" cy="1588588"/>
      </dsp:txXfrm>
    </dsp:sp>
    <dsp:sp modelId="{BDDC3C26-3564-41D4-A2CA-7F42ED671038}">
      <dsp:nvSpPr>
        <dsp:cNvPr id="0" name=""/>
        <dsp:cNvSpPr/>
      </dsp:nvSpPr>
      <dsp:spPr>
        <a:xfrm>
          <a:off x="1703746" y="859534"/>
          <a:ext cx="2246602" cy="2246602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600" kern="1200" dirty="0" smtClean="0"/>
            <a:t>FF (Kaydedici)</a:t>
          </a:r>
          <a:endParaRPr lang="tr-TR" sz="2600" kern="1200" dirty="0"/>
        </a:p>
      </dsp:txBody>
      <dsp:txXfrm>
        <a:off x="2032753" y="1188541"/>
        <a:ext cx="1588588" cy="1588588"/>
      </dsp:txXfrm>
    </dsp:sp>
    <dsp:sp modelId="{CD17FC59-0BB2-41DD-B780-589C7C985AB6}">
      <dsp:nvSpPr>
        <dsp:cNvPr id="0" name=""/>
        <dsp:cNvSpPr/>
      </dsp:nvSpPr>
      <dsp:spPr>
        <a:xfrm>
          <a:off x="3671422" y="179461"/>
          <a:ext cx="2246602" cy="2246602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600" kern="1200" dirty="0" smtClean="0"/>
            <a:t>Bileşik Devre</a:t>
          </a:r>
          <a:endParaRPr lang="tr-TR" sz="2600" kern="1200" dirty="0"/>
        </a:p>
      </dsp:txBody>
      <dsp:txXfrm>
        <a:off x="4000429" y="508468"/>
        <a:ext cx="1588588" cy="1588588"/>
      </dsp:txXfrm>
    </dsp:sp>
    <dsp:sp modelId="{24B1E2BC-3034-4102-886A-B1E01C18EBE0}">
      <dsp:nvSpPr>
        <dsp:cNvPr id="0" name=""/>
        <dsp:cNvSpPr/>
      </dsp:nvSpPr>
      <dsp:spPr>
        <a:xfrm>
          <a:off x="712228" y="325600"/>
          <a:ext cx="6374295" cy="4367301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image" Target="../media/image4.jpeg"/><Relationship Id="rId9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10.sv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10.sv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101.svg"/><Relationship Id="rId7" Type="http://schemas.openxmlformats.org/officeDocument/2006/relationships/image" Target="../media/image1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svg"/><Relationship Id="rId7" Type="http://schemas.openxmlformats.org/officeDocument/2006/relationships/image" Target="../media/image1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.png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12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svg"/><Relationship Id="rId11" Type="http://schemas.openxmlformats.org/officeDocument/2006/relationships/image" Target="../media/image80.svg"/><Relationship Id="rId5" Type="http://schemas.openxmlformats.org/officeDocument/2006/relationships/image" Target="../media/image1.png"/><Relationship Id="rId4" Type="http://schemas.openxmlformats.org/officeDocument/2006/relationships/image" Target="../media/image4.jpeg"/><Relationship Id="rId9" Type="http://schemas.openxmlformats.org/officeDocument/2006/relationships/image" Target="../media/image150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7" Type="http://schemas.openxmlformats.org/officeDocument/2006/relationships/image" Target="../media/image17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7" Type="http://schemas.openxmlformats.org/officeDocument/2006/relationships/image" Target="../media/image1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7" Type="http://schemas.openxmlformats.org/officeDocument/2006/relationships/image" Target="../media/image19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3" Type="http://schemas.openxmlformats.org/officeDocument/2006/relationships/image" Target="../media/image100.svg"/><Relationship Id="rId7" Type="http://schemas.openxmlformats.org/officeDocument/2006/relationships/diagramData" Target="../diagrams/data1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microsoft.com/office/2007/relationships/diagramDrawing" Target="../diagrams/drawing1.xml"/><Relationship Id="rId5" Type="http://schemas.openxmlformats.org/officeDocument/2006/relationships/image" Target="../media/image9.png"/><Relationship Id="rId10" Type="http://schemas.openxmlformats.org/officeDocument/2006/relationships/diagramColors" Target="../diagrams/colors1.xml"/><Relationship Id="rId4" Type="http://schemas.openxmlformats.org/officeDocument/2006/relationships/image" Target="../media/image8.png"/><Relationship Id="rId9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svg"/><Relationship Id="rId7" Type="http://schemas.openxmlformats.org/officeDocument/2006/relationships/image" Target="../media/image2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7" Type="http://schemas.openxmlformats.org/officeDocument/2006/relationships/image" Target="../media/image2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.png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12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svg"/><Relationship Id="rId11" Type="http://schemas.openxmlformats.org/officeDocument/2006/relationships/image" Target="../media/image80.svg"/><Relationship Id="rId5" Type="http://schemas.openxmlformats.org/officeDocument/2006/relationships/image" Target="../media/image1.png"/><Relationship Id="rId4" Type="http://schemas.openxmlformats.org/officeDocument/2006/relationships/image" Target="../media/image4.jpeg"/><Relationship Id="rId9" Type="http://schemas.openxmlformats.org/officeDocument/2006/relationships/image" Target="../media/image150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7" Type="http://schemas.openxmlformats.org/officeDocument/2006/relationships/image" Target="../media/image2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7" Type="http://schemas.openxmlformats.org/officeDocument/2006/relationships/image" Target="../media/image2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7" Type="http://schemas.openxmlformats.org/officeDocument/2006/relationships/image" Target="../media/image2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7" Type="http://schemas.openxmlformats.org/officeDocument/2006/relationships/image" Target="../media/image2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10.svg"/><Relationship Id="rId7" Type="http://schemas.openxmlformats.org/officeDocument/2006/relationships/image" Target="../media/image2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7" Type="http://schemas.openxmlformats.org/officeDocument/2006/relationships/image" Target="../media/image2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10.svg"/><Relationship Id="rId7" Type="http://schemas.openxmlformats.org/officeDocument/2006/relationships/image" Target="../media/image2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7" Type="http://schemas.openxmlformats.org/officeDocument/2006/relationships/image" Target="../media/image2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10.svg"/><Relationship Id="rId7" Type="http://schemas.openxmlformats.org/officeDocument/2006/relationships/image" Target="../media/image2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7" Type="http://schemas.openxmlformats.org/officeDocument/2006/relationships/image" Target="../media/image31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10.svg"/><Relationship Id="rId7" Type="http://schemas.openxmlformats.org/officeDocument/2006/relationships/image" Target="../media/image3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7" Type="http://schemas.openxmlformats.org/officeDocument/2006/relationships/image" Target="../media/image3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svg"/><Relationship Id="rId11" Type="http://schemas.openxmlformats.org/officeDocument/2006/relationships/image" Target="../media/image8.svg"/><Relationship Id="rId5" Type="http://schemas.openxmlformats.org/officeDocument/2006/relationships/image" Target="../media/image1.png"/><Relationship Id="rId10" Type="http://schemas.openxmlformats.org/officeDocument/2006/relationships/image" Target="../media/image6.png"/><Relationship Id="rId4" Type="http://schemas.openxmlformats.org/officeDocument/2006/relationships/image" Target="../media/image4.jpeg"/><Relationship Id="rId9" Type="http://schemas.openxmlformats.org/officeDocument/2006/relationships/image" Target="../media/image1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2217886">
            <a:off x="-4214602" y="-5839691"/>
            <a:ext cx="23491156" cy="23491156"/>
          </a:xfrm>
          <a:custGeom>
            <a:avLst/>
            <a:gdLst/>
            <a:ahLst/>
            <a:cxnLst/>
            <a:rect l="l" t="t" r="r" b="b"/>
            <a:pathLst>
              <a:path w="23491156" h="23491156">
                <a:moveTo>
                  <a:pt x="0" y="0"/>
                </a:moveTo>
                <a:lnTo>
                  <a:pt x="23491156" y="0"/>
                </a:lnTo>
                <a:lnTo>
                  <a:pt x="23491156" y="23491156"/>
                </a:lnTo>
                <a:lnTo>
                  <a:pt x="0" y="234911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5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26000"/>
            </a:blip>
            <a:stretch>
              <a:fillRect t="-68518" b="-68518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1765123" y="-2068800"/>
            <a:ext cx="20780939" cy="8959408"/>
          </a:xfrm>
          <a:custGeom>
            <a:avLst/>
            <a:gdLst/>
            <a:ahLst/>
            <a:cxnLst/>
            <a:rect l="l" t="t" r="r" b="b"/>
            <a:pathLst>
              <a:path w="20780939" h="8959408">
                <a:moveTo>
                  <a:pt x="0" y="0"/>
                </a:moveTo>
                <a:lnTo>
                  <a:pt x="20780939" y="0"/>
                </a:lnTo>
                <a:lnTo>
                  <a:pt x="20780939" y="8959408"/>
                </a:lnTo>
                <a:lnTo>
                  <a:pt x="0" y="895940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63382" t="-22049" r="-25388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3310537" y="10239375"/>
            <a:ext cx="23871767" cy="47625"/>
          </a:xfrm>
          <a:custGeom>
            <a:avLst/>
            <a:gdLst/>
            <a:ahLst/>
            <a:cxnLst/>
            <a:rect l="l" t="t" r="r" b="b"/>
            <a:pathLst>
              <a:path w="23871767" h="47625">
                <a:moveTo>
                  <a:pt x="0" y="0"/>
                </a:moveTo>
                <a:lnTo>
                  <a:pt x="23871767" y="0"/>
                </a:lnTo>
                <a:lnTo>
                  <a:pt x="23871767" y="47625"/>
                </a:lnTo>
                <a:lnTo>
                  <a:pt x="0" y="476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25000"/>
            </a:blip>
            <a:stretch>
              <a:fillRect t="-33602222" b="-16422222"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6364399" y="7519974"/>
            <a:ext cx="4521895" cy="4678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84"/>
              </a:lnSpc>
            </a:pPr>
            <a:endParaRPr/>
          </a:p>
        </p:txBody>
      </p:sp>
      <p:sp>
        <p:nvSpPr>
          <p:cNvPr id="7" name="Freeform 7"/>
          <p:cNvSpPr/>
          <p:nvPr/>
        </p:nvSpPr>
        <p:spPr>
          <a:xfrm rot="2217886">
            <a:off x="-4062202" y="-5687291"/>
            <a:ext cx="23491156" cy="23491156"/>
          </a:xfrm>
          <a:custGeom>
            <a:avLst/>
            <a:gdLst/>
            <a:ahLst/>
            <a:cxnLst/>
            <a:rect l="l" t="t" r="r" b="b"/>
            <a:pathLst>
              <a:path w="23491156" h="23491156">
                <a:moveTo>
                  <a:pt x="0" y="0"/>
                </a:moveTo>
                <a:lnTo>
                  <a:pt x="23491156" y="0"/>
                </a:lnTo>
                <a:lnTo>
                  <a:pt x="23491156" y="23491156"/>
                </a:lnTo>
                <a:lnTo>
                  <a:pt x="0" y="234911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5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4477736" y="477236"/>
            <a:ext cx="9332527" cy="9332527"/>
            <a:chOff x="0" y="0"/>
            <a:chExt cx="12443370" cy="1244337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2443370" cy="12443370"/>
            </a:xfrm>
            <a:custGeom>
              <a:avLst/>
              <a:gdLst/>
              <a:ahLst/>
              <a:cxnLst/>
              <a:rect l="l" t="t" r="r" b="b"/>
              <a:pathLst>
                <a:path w="12443370" h="12443370">
                  <a:moveTo>
                    <a:pt x="0" y="0"/>
                  </a:moveTo>
                  <a:lnTo>
                    <a:pt x="12443370" y="0"/>
                  </a:lnTo>
                  <a:lnTo>
                    <a:pt x="12443370" y="12443370"/>
                  </a:lnTo>
                  <a:lnTo>
                    <a:pt x="0" y="124433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2851488" y="8833622"/>
              <a:ext cx="6611339" cy="11925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705"/>
                </a:lnSpc>
              </a:pPr>
              <a:r>
                <a:rPr lang="en-US" sz="5587" spc="1117">
                  <a:solidFill>
                    <a:srgbClr val="004AAD"/>
                  </a:solidFill>
                  <a:latin typeface="Poppins"/>
                  <a:ea typeface="Poppins"/>
                  <a:cs typeface="Poppins"/>
                  <a:sym typeface="Poppins"/>
                </a:rPr>
                <a:t>AKADEMİ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6000"/>
            </a:blip>
            <a:stretch>
              <a:fillRect t="-68518" b="-6851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765123" y="-2068800"/>
            <a:ext cx="20780939" cy="8959408"/>
          </a:xfrm>
          <a:custGeom>
            <a:avLst/>
            <a:gdLst/>
            <a:ahLst/>
            <a:cxnLst/>
            <a:rect l="l" t="t" r="r" b="b"/>
            <a:pathLst>
              <a:path w="20780939" h="8959408">
                <a:moveTo>
                  <a:pt x="0" y="0"/>
                </a:moveTo>
                <a:lnTo>
                  <a:pt x="20780939" y="0"/>
                </a:lnTo>
                <a:lnTo>
                  <a:pt x="20780939" y="8959408"/>
                </a:lnTo>
                <a:lnTo>
                  <a:pt x="0" y="89594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3382" t="-22049" r="-25388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3310537" y="10239375"/>
            <a:ext cx="23871767" cy="47625"/>
          </a:xfrm>
          <a:custGeom>
            <a:avLst/>
            <a:gdLst/>
            <a:ahLst/>
            <a:cxnLst/>
            <a:rect l="l" t="t" r="r" b="b"/>
            <a:pathLst>
              <a:path w="23871767" h="47625">
                <a:moveTo>
                  <a:pt x="0" y="0"/>
                </a:moveTo>
                <a:lnTo>
                  <a:pt x="23871767" y="0"/>
                </a:lnTo>
                <a:lnTo>
                  <a:pt x="23871767" y="47625"/>
                </a:lnTo>
                <a:lnTo>
                  <a:pt x="0" y="476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25000"/>
            </a:blip>
            <a:stretch>
              <a:fillRect t="-33602222" b="-16422222"/>
            </a:stretch>
          </a:blipFill>
        </p:spPr>
      </p:sp>
      <p:sp>
        <p:nvSpPr>
          <p:cNvPr id="5" name="Freeform 5"/>
          <p:cNvSpPr/>
          <p:nvPr/>
        </p:nvSpPr>
        <p:spPr>
          <a:xfrm rot="2217886">
            <a:off x="-14084106" y="-8250127"/>
            <a:ext cx="23491156" cy="23491156"/>
          </a:xfrm>
          <a:custGeom>
            <a:avLst/>
            <a:gdLst/>
            <a:ahLst/>
            <a:cxnLst/>
            <a:rect l="l" t="t" r="r" b="b"/>
            <a:pathLst>
              <a:path w="23491156" h="23491156">
                <a:moveTo>
                  <a:pt x="0" y="0"/>
                </a:moveTo>
                <a:lnTo>
                  <a:pt x="23491156" y="0"/>
                </a:lnTo>
                <a:lnTo>
                  <a:pt x="23491156" y="23491156"/>
                </a:lnTo>
                <a:lnTo>
                  <a:pt x="0" y="2349115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35000"/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0901098" y="464314"/>
            <a:ext cx="7633105" cy="7633105"/>
          </a:xfrm>
          <a:custGeom>
            <a:avLst/>
            <a:gdLst/>
            <a:ahLst/>
            <a:cxnLst/>
            <a:rect l="l" t="t" r="r" b="b"/>
            <a:pathLst>
              <a:path w="7633105" h="7633105">
                <a:moveTo>
                  <a:pt x="0" y="0"/>
                </a:moveTo>
                <a:lnTo>
                  <a:pt x="7633105" y="0"/>
                </a:lnTo>
                <a:lnTo>
                  <a:pt x="7633105" y="7633105"/>
                </a:lnTo>
                <a:lnTo>
                  <a:pt x="0" y="763310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12738614" y="5789706"/>
            <a:ext cx="3919973" cy="1173330"/>
            <a:chOff x="0" y="0"/>
            <a:chExt cx="5226631" cy="1564440"/>
          </a:xfrm>
        </p:grpSpPr>
        <p:sp>
          <p:nvSpPr>
            <p:cNvPr id="8" name="TextBox 8"/>
            <p:cNvSpPr txBox="1"/>
            <p:nvPr/>
          </p:nvSpPr>
          <p:spPr>
            <a:xfrm>
              <a:off x="0" y="-47625"/>
              <a:ext cx="5226631" cy="94525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300"/>
                </a:lnSpc>
              </a:pPr>
              <a:r>
                <a:rPr lang="en-US" sz="4417" spc="883">
                  <a:solidFill>
                    <a:srgbClr val="004AAD"/>
                  </a:solidFill>
                  <a:latin typeface="Poppins"/>
                  <a:ea typeface="Poppins"/>
                  <a:cs typeface="Poppins"/>
                  <a:sym typeface="Poppins"/>
                </a:rPr>
                <a:t>AKADEMİ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203549" y="1065755"/>
              <a:ext cx="4819533" cy="4986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944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 rot="-7279399">
            <a:off x="5696529" y="5311821"/>
            <a:ext cx="10788595" cy="80914"/>
          </a:xfrm>
          <a:custGeom>
            <a:avLst/>
            <a:gdLst/>
            <a:ahLst/>
            <a:cxnLst/>
            <a:rect l="l" t="t" r="r" b="b"/>
            <a:pathLst>
              <a:path w="10788595" h="80914">
                <a:moveTo>
                  <a:pt x="0" y="0"/>
                </a:moveTo>
                <a:lnTo>
                  <a:pt x="10788595" y="0"/>
                </a:lnTo>
                <a:lnTo>
                  <a:pt x="10788595" y="80914"/>
                </a:lnTo>
                <a:lnTo>
                  <a:pt x="0" y="8091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0" y="2413565"/>
            <a:ext cx="9448800" cy="9314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206"/>
              </a:lnSpc>
            </a:pPr>
            <a:r>
              <a:rPr lang="tr-TR" sz="5861" b="1" dirty="0" smtClean="0">
                <a:solidFill>
                  <a:srgbClr val="004AAD"/>
                </a:solidFill>
                <a:latin typeface="Decalotype Bold"/>
                <a:ea typeface="Decalotype Bold"/>
                <a:cs typeface="Decalotype Bold"/>
                <a:sym typeface="Decalotype Bold"/>
              </a:rPr>
              <a:t>YAZ OKULU 2025</a:t>
            </a:r>
            <a:endParaRPr lang="en-US" sz="5861" b="1" dirty="0">
              <a:solidFill>
                <a:srgbClr val="004AAD"/>
              </a:solidFill>
              <a:latin typeface="Decalotype Bold"/>
              <a:ea typeface="Decalotype Bold"/>
              <a:cs typeface="Decalotype Bold"/>
              <a:sym typeface="Decalotype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" y="3796977"/>
            <a:ext cx="10058400" cy="26930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976"/>
              </a:lnSpc>
            </a:pPr>
            <a:r>
              <a:rPr lang="en-US" sz="4400" b="1" dirty="0" err="1">
                <a:solidFill>
                  <a:srgbClr val="004AAD"/>
                </a:solidFill>
                <a:latin typeface="Decalotype Bold"/>
                <a:ea typeface="Decalotype Bold"/>
                <a:cs typeface="Decalotype Bold"/>
                <a:sym typeface="Decalotype Bold"/>
              </a:rPr>
              <a:t>Algoritmadan</a:t>
            </a:r>
            <a:r>
              <a:rPr lang="en-US" sz="4400" b="1" dirty="0">
                <a:solidFill>
                  <a:srgbClr val="004AAD"/>
                </a:solidFill>
                <a:latin typeface="Decalotype Bold"/>
                <a:ea typeface="Decalotype Bold"/>
                <a:cs typeface="Decalotype Bold"/>
                <a:sym typeface="Decalotype Bold"/>
              </a:rPr>
              <a:t> </a:t>
            </a:r>
            <a:r>
              <a:rPr lang="en-US" sz="4400" b="1" dirty="0" err="1">
                <a:solidFill>
                  <a:srgbClr val="004AAD"/>
                </a:solidFill>
                <a:latin typeface="Decalotype Bold"/>
                <a:ea typeface="Decalotype Bold"/>
                <a:cs typeface="Decalotype Bold"/>
                <a:sym typeface="Decalotype Bold"/>
              </a:rPr>
              <a:t>FPGA'ya</a:t>
            </a:r>
            <a:r>
              <a:rPr lang="en-US" sz="4400" b="1" dirty="0">
                <a:solidFill>
                  <a:srgbClr val="004AAD"/>
                </a:solidFill>
                <a:latin typeface="Decalotype Bold"/>
                <a:ea typeface="Decalotype Bold"/>
                <a:cs typeface="Decalotype Bold"/>
                <a:sym typeface="Decalotype Bold"/>
              </a:rPr>
              <a:t>:</a:t>
            </a:r>
          </a:p>
          <a:p>
            <a:pPr algn="ctr">
              <a:lnSpc>
                <a:spcPts val="6976"/>
              </a:lnSpc>
            </a:pPr>
            <a:r>
              <a:rPr lang="en-US" sz="4400" b="1" dirty="0">
                <a:solidFill>
                  <a:srgbClr val="004AAD"/>
                </a:solidFill>
                <a:latin typeface="Decalotype Bold"/>
                <a:ea typeface="Decalotype Bold"/>
                <a:cs typeface="Decalotype Bold"/>
                <a:sym typeface="Decalotype Bold"/>
              </a:rPr>
              <a:t>Modern </a:t>
            </a:r>
            <a:r>
              <a:rPr lang="en-US" sz="4400" b="1" dirty="0" err="1">
                <a:solidFill>
                  <a:srgbClr val="004AAD"/>
                </a:solidFill>
                <a:latin typeface="Decalotype Bold"/>
                <a:ea typeface="Decalotype Bold"/>
                <a:cs typeface="Decalotype Bold"/>
                <a:sym typeface="Decalotype Bold"/>
              </a:rPr>
              <a:t>Donanım</a:t>
            </a:r>
            <a:r>
              <a:rPr lang="en-US" sz="4400" b="1" dirty="0">
                <a:solidFill>
                  <a:srgbClr val="004AAD"/>
                </a:solidFill>
                <a:latin typeface="Decalotype Bold"/>
                <a:ea typeface="Decalotype Bold"/>
                <a:cs typeface="Decalotype Bold"/>
                <a:sym typeface="Decalotype Bold"/>
              </a:rPr>
              <a:t> </a:t>
            </a:r>
            <a:r>
              <a:rPr lang="en-US" sz="4400" b="1" dirty="0" err="1" smtClean="0">
                <a:solidFill>
                  <a:srgbClr val="004AAD"/>
                </a:solidFill>
                <a:latin typeface="Decalotype Bold"/>
                <a:ea typeface="Decalotype Bold"/>
                <a:cs typeface="Decalotype Bold"/>
                <a:sym typeface="Decalotype Bold"/>
              </a:rPr>
              <a:t>Tasarımı</a:t>
            </a:r>
            <a:endParaRPr lang="tr-TR" sz="4400" b="1" dirty="0" smtClean="0">
              <a:solidFill>
                <a:srgbClr val="004AAD"/>
              </a:solidFill>
              <a:latin typeface="Decalotype Bold"/>
              <a:ea typeface="Decalotype Bold"/>
              <a:cs typeface="Decalotype Bold"/>
              <a:sym typeface="Decalotype Bold"/>
            </a:endParaRPr>
          </a:p>
          <a:p>
            <a:pPr algn="ctr">
              <a:lnSpc>
                <a:spcPts val="6976"/>
              </a:lnSpc>
            </a:pPr>
            <a:r>
              <a:rPr lang="tr-TR" sz="4400" b="1" dirty="0" smtClean="0">
                <a:solidFill>
                  <a:srgbClr val="004AAD"/>
                </a:solidFill>
                <a:latin typeface="Decalotype Bold"/>
                <a:ea typeface="Decalotype Bold"/>
                <a:cs typeface="Decalotype Bold"/>
                <a:sym typeface="Decalotype Bold"/>
              </a:rPr>
              <a:t>4 Ağustos – 25 Ağustos</a:t>
            </a:r>
            <a:endParaRPr lang="en-US" sz="4400" b="1" dirty="0">
              <a:solidFill>
                <a:srgbClr val="004AAD"/>
              </a:solidFill>
              <a:latin typeface="Decalotype Bold"/>
              <a:ea typeface="Decalotype Bold"/>
              <a:cs typeface="Decalotype Bold"/>
              <a:sym typeface="Decalotype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819824" y="6769628"/>
            <a:ext cx="6531836" cy="17953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976"/>
              </a:lnSpc>
            </a:pPr>
            <a:r>
              <a:rPr lang="en-US" sz="4982" b="1" dirty="0">
                <a:solidFill>
                  <a:srgbClr val="004AAD"/>
                </a:solidFill>
                <a:latin typeface="Decalotype Bold"/>
                <a:ea typeface="Decalotype Bold"/>
                <a:cs typeface="Decalotype Bold"/>
                <a:sym typeface="Decalotype Bold"/>
              </a:rPr>
              <a:t>EĞİTMEN : </a:t>
            </a:r>
            <a:endParaRPr lang="tr-TR" sz="4982" b="1" dirty="0" smtClean="0">
              <a:solidFill>
                <a:srgbClr val="004AAD"/>
              </a:solidFill>
              <a:latin typeface="Decalotype Bold"/>
              <a:ea typeface="Decalotype Bold"/>
              <a:cs typeface="Decalotype Bold"/>
              <a:sym typeface="Decalotype Bold"/>
            </a:endParaRPr>
          </a:p>
          <a:p>
            <a:pPr algn="ctr">
              <a:lnSpc>
                <a:spcPts val="6976"/>
              </a:lnSpc>
            </a:pPr>
            <a:r>
              <a:rPr lang="tr-TR" sz="4982" b="1" dirty="0" smtClean="0">
                <a:solidFill>
                  <a:srgbClr val="004AAD"/>
                </a:solidFill>
                <a:latin typeface="Decalotype Bold"/>
                <a:ea typeface="Decalotype Bold"/>
                <a:cs typeface="Decalotype Bold"/>
                <a:sym typeface="Decalotype Bold"/>
              </a:rPr>
              <a:t>Doç. Dr. Serkan DERELİ</a:t>
            </a:r>
            <a:endParaRPr lang="en-US" sz="4982" b="1" dirty="0">
              <a:solidFill>
                <a:srgbClr val="004AAD"/>
              </a:solidFill>
              <a:latin typeface="Decalotype Bold"/>
              <a:ea typeface="Decalotype Bold"/>
              <a:cs typeface="Decalotype Bold"/>
              <a:sym typeface="Decalotype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16426" y="244689"/>
            <a:ext cx="482407" cy="482407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22828" tIns="22828" rIns="22828" bIns="22828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-592954" y="8083927"/>
            <a:ext cx="2354633" cy="2348747"/>
          </a:xfrm>
          <a:custGeom>
            <a:avLst/>
            <a:gdLst/>
            <a:ahLst/>
            <a:cxnLst/>
            <a:rect l="l" t="t" r="r" b="b"/>
            <a:pathLst>
              <a:path w="2354633" h="2348747">
                <a:moveTo>
                  <a:pt x="0" y="0"/>
                </a:moveTo>
                <a:lnTo>
                  <a:pt x="2354634" y="0"/>
                </a:lnTo>
                <a:lnTo>
                  <a:pt x="2354634" y="2348746"/>
                </a:lnTo>
                <a:lnTo>
                  <a:pt x="0" y="23487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10800000">
            <a:off x="16042282" y="-447276"/>
            <a:ext cx="2354633" cy="2348747"/>
          </a:xfrm>
          <a:custGeom>
            <a:avLst/>
            <a:gdLst/>
            <a:ahLst/>
            <a:cxnLst/>
            <a:rect l="l" t="t" r="r" b="b"/>
            <a:pathLst>
              <a:path w="2354633" h="2348747">
                <a:moveTo>
                  <a:pt x="0" y="0"/>
                </a:moveTo>
                <a:lnTo>
                  <a:pt x="2354633" y="0"/>
                </a:lnTo>
                <a:lnTo>
                  <a:pt x="2354633" y="2348746"/>
                </a:lnTo>
                <a:lnTo>
                  <a:pt x="0" y="23487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0" y="0"/>
            <a:ext cx="5553689" cy="2303932"/>
          </a:xfrm>
          <a:custGeom>
            <a:avLst/>
            <a:gdLst/>
            <a:ahLst/>
            <a:cxnLst/>
            <a:rect l="l" t="t" r="r" b="b"/>
            <a:pathLst>
              <a:path w="5553689" h="2303932">
                <a:moveTo>
                  <a:pt x="0" y="0"/>
                </a:moveTo>
                <a:lnTo>
                  <a:pt x="5553689" y="0"/>
                </a:lnTo>
                <a:lnTo>
                  <a:pt x="5553689" y="2303932"/>
                </a:lnTo>
                <a:lnTo>
                  <a:pt x="0" y="230393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1401" t="-23621" r="-16842" b="-233576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4088754" y="129445"/>
            <a:ext cx="2351373" cy="790175"/>
          </a:xfrm>
          <a:custGeom>
            <a:avLst/>
            <a:gdLst/>
            <a:ahLst/>
            <a:cxnLst/>
            <a:rect l="l" t="t" r="r" b="b"/>
            <a:pathLst>
              <a:path w="2351373" h="790175">
                <a:moveTo>
                  <a:pt x="0" y="0"/>
                </a:moveTo>
                <a:lnTo>
                  <a:pt x="2351374" y="0"/>
                </a:lnTo>
                <a:lnTo>
                  <a:pt x="2351374" y="790175"/>
                </a:lnTo>
                <a:lnTo>
                  <a:pt x="0" y="7901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45877" b="-151699"/>
            </a:stretch>
          </a:blipFill>
        </p:spPr>
      </p:sp>
      <p:sp>
        <p:nvSpPr>
          <p:cNvPr id="9" name="AutoShape 9"/>
          <p:cNvSpPr/>
          <p:nvPr/>
        </p:nvSpPr>
        <p:spPr>
          <a:xfrm flipV="1">
            <a:off x="1798847" y="1596459"/>
            <a:ext cx="14533023" cy="21848"/>
          </a:xfrm>
          <a:prstGeom prst="line">
            <a:avLst/>
          </a:prstGeom>
          <a:ln w="19050" cap="flat">
            <a:solidFill>
              <a:srgbClr val="000000">
                <a:alpha val="2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AutoShape 10"/>
          <p:cNvSpPr/>
          <p:nvPr/>
        </p:nvSpPr>
        <p:spPr>
          <a:xfrm>
            <a:off x="1798826" y="9229725"/>
            <a:ext cx="14533032" cy="19050"/>
          </a:xfrm>
          <a:prstGeom prst="line">
            <a:avLst/>
          </a:prstGeom>
          <a:ln w="19050" cap="flat">
            <a:solidFill>
              <a:srgbClr val="000000">
                <a:alpha val="2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" name="Freeform 11"/>
          <p:cNvSpPr/>
          <p:nvPr/>
        </p:nvSpPr>
        <p:spPr>
          <a:xfrm rot="5400000">
            <a:off x="-780599" y="2274405"/>
            <a:ext cx="2351373" cy="790175"/>
          </a:xfrm>
          <a:custGeom>
            <a:avLst/>
            <a:gdLst/>
            <a:ahLst/>
            <a:cxnLst/>
            <a:rect l="l" t="t" r="r" b="b"/>
            <a:pathLst>
              <a:path w="2351373" h="790175">
                <a:moveTo>
                  <a:pt x="0" y="0"/>
                </a:moveTo>
                <a:lnTo>
                  <a:pt x="2351373" y="0"/>
                </a:lnTo>
                <a:lnTo>
                  <a:pt x="2351373" y="790175"/>
                </a:lnTo>
                <a:lnTo>
                  <a:pt x="0" y="7901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45877" b="-151699"/>
            </a:stretch>
          </a:blipFill>
        </p:spPr>
      </p:sp>
      <p:sp>
        <p:nvSpPr>
          <p:cNvPr id="12" name="Freeform 12"/>
          <p:cNvSpPr/>
          <p:nvPr/>
        </p:nvSpPr>
        <p:spPr>
          <a:xfrm rot="-10800000">
            <a:off x="12835475" y="8218691"/>
            <a:ext cx="5452525" cy="2708222"/>
          </a:xfrm>
          <a:custGeom>
            <a:avLst/>
            <a:gdLst/>
            <a:ahLst/>
            <a:cxnLst/>
            <a:rect l="l" t="t" r="r" b="b"/>
            <a:pathLst>
              <a:path w="5452525" h="2708222">
                <a:moveTo>
                  <a:pt x="0" y="0"/>
                </a:moveTo>
                <a:lnTo>
                  <a:pt x="5452525" y="0"/>
                </a:lnTo>
                <a:lnTo>
                  <a:pt x="5452525" y="2708222"/>
                </a:lnTo>
                <a:lnTo>
                  <a:pt x="0" y="27082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0157" r="-20837" b="-203874"/>
            </a:stretch>
          </a:blipFill>
        </p:spPr>
      </p:sp>
      <p:grpSp>
        <p:nvGrpSpPr>
          <p:cNvPr id="14" name="Group 14"/>
          <p:cNvGrpSpPr/>
          <p:nvPr/>
        </p:nvGrpSpPr>
        <p:grpSpPr>
          <a:xfrm>
            <a:off x="152400" y="165680"/>
            <a:ext cx="1589061" cy="1701220"/>
            <a:chOff x="0" y="0"/>
            <a:chExt cx="2614821" cy="2551100"/>
          </a:xfrm>
        </p:grpSpPr>
        <p:sp>
          <p:nvSpPr>
            <p:cNvPr id="15" name="TextBox 15"/>
            <p:cNvSpPr txBox="1"/>
            <p:nvPr/>
          </p:nvSpPr>
          <p:spPr>
            <a:xfrm>
              <a:off x="524690" y="1809580"/>
              <a:ext cx="2090131" cy="4254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24"/>
                </a:lnSpc>
                <a:spcBef>
                  <a:spcPct val="0"/>
                </a:spcBef>
              </a:pPr>
              <a:r>
                <a:rPr lang="en-US" sz="1874" b="1">
                  <a:solidFill>
                    <a:srgbClr val="3F5694"/>
                  </a:solidFill>
                  <a:latin typeface="Poppins Semi-Bold"/>
                  <a:ea typeface="Poppins Semi-Bold"/>
                  <a:cs typeface="Poppins Semi-Bold"/>
                  <a:sym typeface="Poppins Semi-Bold"/>
                </a:rPr>
                <a:t>AKADEMİ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0" y="0"/>
              <a:ext cx="2551100" cy="2551100"/>
            </a:xfrm>
            <a:custGeom>
              <a:avLst/>
              <a:gdLst/>
              <a:ahLst/>
              <a:cxnLst/>
              <a:rect l="l" t="t" r="r" b="b"/>
              <a:pathLst>
                <a:path w="2551100" h="2551100">
                  <a:moveTo>
                    <a:pt x="0" y="0"/>
                  </a:moveTo>
                  <a:lnTo>
                    <a:pt x="2551100" y="0"/>
                  </a:lnTo>
                  <a:lnTo>
                    <a:pt x="2551100" y="2551100"/>
                  </a:lnTo>
                  <a:lnTo>
                    <a:pt x="0" y="2551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sp>
        <p:nvSpPr>
          <p:cNvPr id="23" name="Metin kutusu 22"/>
          <p:cNvSpPr txBox="1"/>
          <p:nvPr/>
        </p:nvSpPr>
        <p:spPr>
          <a:xfrm>
            <a:off x="1004802" y="2425125"/>
            <a:ext cx="80211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tr-TR" sz="3200" dirty="0" smtClean="0">
                <a:solidFill>
                  <a:srgbClr val="FF0000"/>
                </a:solidFill>
              </a:rPr>
              <a:t>Yaz Okulu İçerik</a:t>
            </a:r>
            <a:endParaRPr lang="tr-TR" sz="3200" dirty="0">
              <a:solidFill>
                <a:srgbClr val="FF0000"/>
              </a:solidFill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1876400" y="911414"/>
            <a:ext cx="11687200" cy="6901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330"/>
              </a:lnSpc>
              <a:spcBef>
                <a:spcPct val="0"/>
              </a:spcBef>
            </a:pPr>
            <a:r>
              <a:rPr lang="tr-TR" sz="4800" b="1" dirty="0" smtClean="0">
                <a:solidFill>
                  <a:srgbClr val="3F5694"/>
                </a:solidFill>
                <a:latin typeface="Calibri" panose="020F0502020204030204" pitchFamily="34" charset="0"/>
                <a:ea typeface="Big Shoulders Display Bold"/>
                <a:cs typeface="Calibri" panose="020F0502020204030204" pitchFamily="34" charset="0"/>
                <a:sym typeface="Big Shoulders Display Bold"/>
              </a:rPr>
              <a:t>Yaz Okulu, 04.08 – 25.08.2025</a:t>
            </a:r>
            <a:endParaRPr lang="en-US" sz="4800" b="1" dirty="0">
              <a:solidFill>
                <a:srgbClr val="3F5694"/>
              </a:solidFill>
              <a:latin typeface="Calibri" panose="020F0502020204030204" pitchFamily="34" charset="0"/>
              <a:ea typeface="Big Shoulders Display Bold"/>
              <a:cs typeface="Calibri" panose="020F0502020204030204" pitchFamily="34" charset="0"/>
              <a:sym typeface="Big Shoulders Display Bold"/>
            </a:endParaRPr>
          </a:p>
        </p:txBody>
      </p:sp>
      <p:sp>
        <p:nvSpPr>
          <p:cNvPr id="22" name="Metin kutusu 21"/>
          <p:cNvSpPr txBox="1"/>
          <p:nvPr/>
        </p:nvSpPr>
        <p:spPr>
          <a:xfrm>
            <a:off x="1004802" y="3670376"/>
            <a:ext cx="8021169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tr-T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1. Hafta: Bileşik (</a:t>
            </a:r>
            <a:r>
              <a:rPr lang="tr-TR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Kombinasyonel</a:t>
            </a:r>
            <a:r>
              <a:rPr lang="tr-T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) Devreler</a:t>
            </a:r>
          </a:p>
          <a:p>
            <a:pPr marL="914400" lvl="1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tr-T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Proje: 8-bitlik ALU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tr-T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2. Hafta: </a:t>
            </a:r>
            <a:r>
              <a:rPr lang="tr-TR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Ardışıl</a:t>
            </a:r>
            <a:r>
              <a:rPr lang="tr-T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Devreler</a:t>
            </a:r>
          </a:p>
          <a:p>
            <a:pPr marL="914400" lvl="1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tr-T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Proje: Matris çarpan ALU tasarımı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tr-T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3. Hafta: İleri Tasarım Prensipleri</a:t>
            </a:r>
          </a:p>
          <a:p>
            <a:pPr marL="914400" lvl="1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tr-T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Proje: Kayan noktalı sayıların üssünü hesaplama</a:t>
            </a:r>
            <a:endParaRPr lang="tr-TR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3" name="Resim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8799" y="3198062"/>
            <a:ext cx="3365095" cy="3350606"/>
          </a:xfrm>
          <a:prstGeom prst="rect">
            <a:avLst/>
          </a:prstGeom>
        </p:spPr>
      </p:pic>
      <p:pic>
        <p:nvPicPr>
          <p:cNvPr id="25" name="Picture 6" descr="Bakanlık SUBÜ&amp;amp;#39;yü birinci ilan etti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97" r="20746"/>
          <a:stretch/>
        </p:blipFill>
        <p:spPr bwMode="auto">
          <a:xfrm>
            <a:off x="9968487" y="3198062"/>
            <a:ext cx="3322177" cy="3350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2702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16426" y="244689"/>
            <a:ext cx="482407" cy="482407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22828" tIns="22828" rIns="22828" bIns="22828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-592954" y="8083927"/>
            <a:ext cx="2354633" cy="2348747"/>
          </a:xfrm>
          <a:custGeom>
            <a:avLst/>
            <a:gdLst/>
            <a:ahLst/>
            <a:cxnLst/>
            <a:rect l="l" t="t" r="r" b="b"/>
            <a:pathLst>
              <a:path w="2354633" h="2348747">
                <a:moveTo>
                  <a:pt x="0" y="0"/>
                </a:moveTo>
                <a:lnTo>
                  <a:pt x="2354634" y="0"/>
                </a:lnTo>
                <a:lnTo>
                  <a:pt x="2354634" y="2348746"/>
                </a:lnTo>
                <a:lnTo>
                  <a:pt x="0" y="23487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10800000">
            <a:off x="16042282" y="-447276"/>
            <a:ext cx="2354633" cy="2348747"/>
          </a:xfrm>
          <a:custGeom>
            <a:avLst/>
            <a:gdLst/>
            <a:ahLst/>
            <a:cxnLst/>
            <a:rect l="l" t="t" r="r" b="b"/>
            <a:pathLst>
              <a:path w="2354633" h="2348747">
                <a:moveTo>
                  <a:pt x="0" y="0"/>
                </a:moveTo>
                <a:lnTo>
                  <a:pt x="2354633" y="0"/>
                </a:lnTo>
                <a:lnTo>
                  <a:pt x="2354633" y="2348746"/>
                </a:lnTo>
                <a:lnTo>
                  <a:pt x="0" y="23487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0" y="0"/>
            <a:ext cx="5553689" cy="2303932"/>
          </a:xfrm>
          <a:custGeom>
            <a:avLst/>
            <a:gdLst/>
            <a:ahLst/>
            <a:cxnLst/>
            <a:rect l="l" t="t" r="r" b="b"/>
            <a:pathLst>
              <a:path w="5553689" h="2303932">
                <a:moveTo>
                  <a:pt x="0" y="0"/>
                </a:moveTo>
                <a:lnTo>
                  <a:pt x="5553689" y="0"/>
                </a:lnTo>
                <a:lnTo>
                  <a:pt x="5553689" y="2303932"/>
                </a:lnTo>
                <a:lnTo>
                  <a:pt x="0" y="230393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1401" t="-23621" r="-16842" b="-233576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4088754" y="129445"/>
            <a:ext cx="2351373" cy="790175"/>
          </a:xfrm>
          <a:custGeom>
            <a:avLst/>
            <a:gdLst/>
            <a:ahLst/>
            <a:cxnLst/>
            <a:rect l="l" t="t" r="r" b="b"/>
            <a:pathLst>
              <a:path w="2351373" h="790175">
                <a:moveTo>
                  <a:pt x="0" y="0"/>
                </a:moveTo>
                <a:lnTo>
                  <a:pt x="2351374" y="0"/>
                </a:lnTo>
                <a:lnTo>
                  <a:pt x="2351374" y="790175"/>
                </a:lnTo>
                <a:lnTo>
                  <a:pt x="0" y="7901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45877" b="-151699"/>
            </a:stretch>
          </a:blipFill>
        </p:spPr>
      </p:sp>
      <p:sp>
        <p:nvSpPr>
          <p:cNvPr id="9" name="AutoShape 9"/>
          <p:cNvSpPr/>
          <p:nvPr/>
        </p:nvSpPr>
        <p:spPr>
          <a:xfrm flipV="1">
            <a:off x="1798847" y="1596459"/>
            <a:ext cx="14533023" cy="21848"/>
          </a:xfrm>
          <a:prstGeom prst="line">
            <a:avLst/>
          </a:prstGeom>
          <a:ln w="19050" cap="flat">
            <a:solidFill>
              <a:srgbClr val="000000">
                <a:alpha val="2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AutoShape 10"/>
          <p:cNvSpPr/>
          <p:nvPr/>
        </p:nvSpPr>
        <p:spPr>
          <a:xfrm>
            <a:off x="1798826" y="9229725"/>
            <a:ext cx="14533032" cy="19050"/>
          </a:xfrm>
          <a:prstGeom prst="line">
            <a:avLst/>
          </a:prstGeom>
          <a:ln w="19050" cap="flat">
            <a:solidFill>
              <a:srgbClr val="000000">
                <a:alpha val="2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" name="Freeform 11"/>
          <p:cNvSpPr/>
          <p:nvPr/>
        </p:nvSpPr>
        <p:spPr>
          <a:xfrm rot="5400000">
            <a:off x="-780599" y="2274405"/>
            <a:ext cx="2351373" cy="790175"/>
          </a:xfrm>
          <a:custGeom>
            <a:avLst/>
            <a:gdLst/>
            <a:ahLst/>
            <a:cxnLst/>
            <a:rect l="l" t="t" r="r" b="b"/>
            <a:pathLst>
              <a:path w="2351373" h="790175">
                <a:moveTo>
                  <a:pt x="0" y="0"/>
                </a:moveTo>
                <a:lnTo>
                  <a:pt x="2351373" y="0"/>
                </a:lnTo>
                <a:lnTo>
                  <a:pt x="2351373" y="790175"/>
                </a:lnTo>
                <a:lnTo>
                  <a:pt x="0" y="7901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45877" b="-151699"/>
            </a:stretch>
          </a:blipFill>
        </p:spPr>
      </p:sp>
      <p:sp>
        <p:nvSpPr>
          <p:cNvPr id="12" name="Freeform 12"/>
          <p:cNvSpPr/>
          <p:nvPr/>
        </p:nvSpPr>
        <p:spPr>
          <a:xfrm rot="-10800000">
            <a:off x="12835475" y="8218691"/>
            <a:ext cx="5452525" cy="2708222"/>
          </a:xfrm>
          <a:custGeom>
            <a:avLst/>
            <a:gdLst/>
            <a:ahLst/>
            <a:cxnLst/>
            <a:rect l="l" t="t" r="r" b="b"/>
            <a:pathLst>
              <a:path w="5452525" h="2708222">
                <a:moveTo>
                  <a:pt x="0" y="0"/>
                </a:moveTo>
                <a:lnTo>
                  <a:pt x="5452525" y="0"/>
                </a:lnTo>
                <a:lnTo>
                  <a:pt x="5452525" y="2708222"/>
                </a:lnTo>
                <a:lnTo>
                  <a:pt x="0" y="27082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0157" r="-20837" b="-203874"/>
            </a:stretch>
          </a:blipFill>
        </p:spPr>
      </p:sp>
      <p:grpSp>
        <p:nvGrpSpPr>
          <p:cNvPr id="14" name="Group 14"/>
          <p:cNvGrpSpPr/>
          <p:nvPr/>
        </p:nvGrpSpPr>
        <p:grpSpPr>
          <a:xfrm>
            <a:off x="152400" y="165680"/>
            <a:ext cx="1589061" cy="1701220"/>
            <a:chOff x="0" y="0"/>
            <a:chExt cx="2614821" cy="2551100"/>
          </a:xfrm>
        </p:grpSpPr>
        <p:sp>
          <p:nvSpPr>
            <p:cNvPr id="15" name="TextBox 15"/>
            <p:cNvSpPr txBox="1"/>
            <p:nvPr/>
          </p:nvSpPr>
          <p:spPr>
            <a:xfrm>
              <a:off x="524690" y="1809580"/>
              <a:ext cx="2090131" cy="4254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24"/>
                </a:lnSpc>
                <a:spcBef>
                  <a:spcPct val="0"/>
                </a:spcBef>
              </a:pPr>
              <a:r>
                <a:rPr lang="en-US" sz="1874" b="1">
                  <a:solidFill>
                    <a:srgbClr val="3F5694"/>
                  </a:solidFill>
                  <a:latin typeface="Poppins Semi-Bold"/>
                  <a:ea typeface="Poppins Semi-Bold"/>
                  <a:cs typeface="Poppins Semi-Bold"/>
                  <a:sym typeface="Poppins Semi-Bold"/>
                </a:rPr>
                <a:t>AKADEMİ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0" y="0"/>
              <a:ext cx="2551100" cy="2551100"/>
            </a:xfrm>
            <a:custGeom>
              <a:avLst/>
              <a:gdLst/>
              <a:ahLst/>
              <a:cxnLst/>
              <a:rect l="l" t="t" r="r" b="b"/>
              <a:pathLst>
                <a:path w="2551100" h="2551100">
                  <a:moveTo>
                    <a:pt x="0" y="0"/>
                  </a:moveTo>
                  <a:lnTo>
                    <a:pt x="2551100" y="0"/>
                  </a:lnTo>
                  <a:lnTo>
                    <a:pt x="2551100" y="2551100"/>
                  </a:lnTo>
                  <a:lnTo>
                    <a:pt x="0" y="2551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sp>
        <p:nvSpPr>
          <p:cNvPr id="23" name="Metin kutusu 22"/>
          <p:cNvSpPr txBox="1"/>
          <p:nvPr/>
        </p:nvSpPr>
        <p:spPr>
          <a:xfrm>
            <a:off x="1004802" y="2425125"/>
            <a:ext cx="80211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tr-TR" sz="3200" dirty="0" smtClean="0">
                <a:solidFill>
                  <a:srgbClr val="FF0000"/>
                </a:solidFill>
              </a:rPr>
              <a:t>Neden </a:t>
            </a:r>
            <a:r>
              <a:rPr lang="tr-TR" sz="3200" dirty="0" err="1" smtClean="0">
                <a:solidFill>
                  <a:srgbClr val="FF0000"/>
                </a:solidFill>
              </a:rPr>
              <a:t>Verilog</a:t>
            </a:r>
            <a:r>
              <a:rPr lang="tr-TR" sz="3200" dirty="0" smtClean="0">
                <a:solidFill>
                  <a:srgbClr val="FF0000"/>
                </a:solidFill>
              </a:rPr>
              <a:t> Kullanıyoruz</a:t>
            </a:r>
            <a:endParaRPr lang="tr-TR" sz="3200" dirty="0">
              <a:solidFill>
                <a:srgbClr val="FF0000"/>
              </a:solidFill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1876400" y="911414"/>
            <a:ext cx="11687200" cy="6901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330"/>
              </a:lnSpc>
              <a:spcBef>
                <a:spcPct val="0"/>
              </a:spcBef>
            </a:pPr>
            <a:r>
              <a:rPr lang="tr-TR" sz="4800" b="1" dirty="0" smtClean="0">
                <a:solidFill>
                  <a:srgbClr val="3F5694"/>
                </a:solidFill>
                <a:latin typeface="Calibri" panose="020F0502020204030204" pitchFamily="34" charset="0"/>
                <a:ea typeface="Big Shoulders Display Bold"/>
                <a:cs typeface="Calibri" panose="020F0502020204030204" pitchFamily="34" charset="0"/>
                <a:sym typeface="Big Shoulders Display Bold"/>
              </a:rPr>
              <a:t>Yaz Okulu, 04.08 – 25.08.2025</a:t>
            </a:r>
            <a:endParaRPr lang="en-US" sz="4800" b="1" dirty="0">
              <a:solidFill>
                <a:srgbClr val="3F5694"/>
              </a:solidFill>
              <a:latin typeface="Calibri" panose="020F0502020204030204" pitchFamily="34" charset="0"/>
              <a:ea typeface="Big Shoulders Display Bold"/>
              <a:cs typeface="Calibri" panose="020F0502020204030204" pitchFamily="34" charset="0"/>
              <a:sym typeface="Big Shoulders Display Bold"/>
            </a:endParaRPr>
          </a:p>
        </p:txBody>
      </p:sp>
      <p:sp>
        <p:nvSpPr>
          <p:cNvPr id="22" name="Metin kutusu 21"/>
          <p:cNvSpPr txBox="1"/>
          <p:nvPr/>
        </p:nvSpPr>
        <p:spPr>
          <a:xfrm>
            <a:off x="1004802" y="3670376"/>
            <a:ext cx="8021169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tr-T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C’ye benzerliği fazladır.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tr-T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Karmaşık bir yapısı bulunmaz.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tr-T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Açık kaynak (</a:t>
            </a:r>
            <a:r>
              <a:rPr lang="tr-TR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Openlane</a:t>
            </a:r>
            <a:r>
              <a:rPr lang="tr-T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gibi) </a:t>
            </a:r>
            <a:r>
              <a:rPr lang="tr-TR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tarayı</a:t>
            </a:r>
            <a:r>
              <a:rPr lang="tr-T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güçlüdür.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tr-T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Hiçbir tasarımcı Türkiye’de </a:t>
            </a:r>
            <a:r>
              <a:rPr lang="tr-TR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Verilog</a:t>
            </a:r>
            <a:r>
              <a:rPr lang="tr-T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bilip VHDL bilmediği için göz ardı edilmez.</a:t>
            </a:r>
            <a:endParaRPr lang="tr-TR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3" name="Resim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8799" y="3198062"/>
            <a:ext cx="3365095" cy="3350606"/>
          </a:xfrm>
          <a:prstGeom prst="rect">
            <a:avLst/>
          </a:prstGeom>
        </p:spPr>
      </p:pic>
      <p:pic>
        <p:nvPicPr>
          <p:cNvPr id="25" name="Picture 6" descr="Bakanlık SUBÜ&amp;amp;#39;yü birinci ilan etti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97" r="20746"/>
          <a:stretch/>
        </p:blipFill>
        <p:spPr bwMode="auto">
          <a:xfrm>
            <a:off x="9968487" y="3198062"/>
            <a:ext cx="3322177" cy="3350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2962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16426" y="244689"/>
            <a:ext cx="482407" cy="482407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22828" tIns="22828" rIns="22828" bIns="22828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-592954" y="8083927"/>
            <a:ext cx="2354633" cy="2348747"/>
          </a:xfrm>
          <a:custGeom>
            <a:avLst/>
            <a:gdLst/>
            <a:ahLst/>
            <a:cxnLst/>
            <a:rect l="l" t="t" r="r" b="b"/>
            <a:pathLst>
              <a:path w="2354633" h="2348747">
                <a:moveTo>
                  <a:pt x="0" y="0"/>
                </a:moveTo>
                <a:lnTo>
                  <a:pt x="2354634" y="0"/>
                </a:lnTo>
                <a:lnTo>
                  <a:pt x="2354634" y="2348746"/>
                </a:lnTo>
                <a:lnTo>
                  <a:pt x="0" y="23487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10800000">
            <a:off x="16042282" y="-447276"/>
            <a:ext cx="2354633" cy="2348747"/>
          </a:xfrm>
          <a:custGeom>
            <a:avLst/>
            <a:gdLst/>
            <a:ahLst/>
            <a:cxnLst/>
            <a:rect l="l" t="t" r="r" b="b"/>
            <a:pathLst>
              <a:path w="2354633" h="2348747">
                <a:moveTo>
                  <a:pt x="0" y="0"/>
                </a:moveTo>
                <a:lnTo>
                  <a:pt x="2354633" y="0"/>
                </a:lnTo>
                <a:lnTo>
                  <a:pt x="2354633" y="2348746"/>
                </a:lnTo>
                <a:lnTo>
                  <a:pt x="0" y="23487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0" y="0"/>
            <a:ext cx="5553689" cy="2303932"/>
          </a:xfrm>
          <a:custGeom>
            <a:avLst/>
            <a:gdLst/>
            <a:ahLst/>
            <a:cxnLst/>
            <a:rect l="l" t="t" r="r" b="b"/>
            <a:pathLst>
              <a:path w="5553689" h="2303932">
                <a:moveTo>
                  <a:pt x="0" y="0"/>
                </a:moveTo>
                <a:lnTo>
                  <a:pt x="5553689" y="0"/>
                </a:lnTo>
                <a:lnTo>
                  <a:pt x="5553689" y="2303932"/>
                </a:lnTo>
                <a:lnTo>
                  <a:pt x="0" y="230393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1401" t="-23621" r="-16842" b="-233576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4088754" y="129445"/>
            <a:ext cx="2351373" cy="790175"/>
          </a:xfrm>
          <a:custGeom>
            <a:avLst/>
            <a:gdLst/>
            <a:ahLst/>
            <a:cxnLst/>
            <a:rect l="l" t="t" r="r" b="b"/>
            <a:pathLst>
              <a:path w="2351373" h="790175">
                <a:moveTo>
                  <a:pt x="0" y="0"/>
                </a:moveTo>
                <a:lnTo>
                  <a:pt x="2351374" y="0"/>
                </a:lnTo>
                <a:lnTo>
                  <a:pt x="2351374" y="790175"/>
                </a:lnTo>
                <a:lnTo>
                  <a:pt x="0" y="7901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45877" b="-151699"/>
            </a:stretch>
          </a:blipFill>
        </p:spPr>
      </p:sp>
      <p:sp>
        <p:nvSpPr>
          <p:cNvPr id="9" name="AutoShape 9"/>
          <p:cNvSpPr/>
          <p:nvPr/>
        </p:nvSpPr>
        <p:spPr>
          <a:xfrm flipV="1">
            <a:off x="1798847" y="1596459"/>
            <a:ext cx="14533023" cy="21848"/>
          </a:xfrm>
          <a:prstGeom prst="line">
            <a:avLst/>
          </a:prstGeom>
          <a:ln w="19050" cap="flat">
            <a:solidFill>
              <a:srgbClr val="000000">
                <a:alpha val="2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AutoShape 10"/>
          <p:cNvSpPr/>
          <p:nvPr/>
        </p:nvSpPr>
        <p:spPr>
          <a:xfrm>
            <a:off x="1798826" y="9229725"/>
            <a:ext cx="14533032" cy="19050"/>
          </a:xfrm>
          <a:prstGeom prst="line">
            <a:avLst/>
          </a:prstGeom>
          <a:ln w="19050" cap="flat">
            <a:solidFill>
              <a:srgbClr val="000000">
                <a:alpha val="2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" name="Freeform 11"/>
          <p:cNvSpPr/>
          <p:nvPr/>
        </p:nvSpPr>
        <p:spPr>
          <a:xfrm rot="5400000">
            <a:off x="-780599" y="2274405"/>
            <a:ext cx="2351373" cy="790175"/>
          </a:xfrm>
          <a:custGeom>
            <a:avLst/>
            <a:gdLst/>
            <a:ahLst/>
            <a:cxnLst/>
            <a:rect l="l" t="t" r="r" b="b"/>
            <a:pathLst>
              <a:path w="2351373" h="790175">
                <a:moveTo>
                  <a:pt x="0" y="0"/>
                </a:moveTo>
                <a:lnTo>
                  <a:pt x="2351373" y="0"/>
                </a:lnTo>
                <a:lnTo>
                  <a:pt x="2351373" y="790175"/>
                </a:lnTo>
                <a:lnTo>
                  <a:pt x="0" y="7901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45877" b="-151699"/>
            </a:stretch>
          </a:blipFill>
        </p:spPr>
      </p:sp>
      <p:sp>
        <p:nvSpPr>
          <p:cNvPr id="12" name="Freeform 12"/>
          <p:cNvSpPr/>
          <p:nvPr/>
        </p:nvSpPr>
        <p:spPr>
          <a:xfrm rot="-10800000">
            <a:off x="12835475" y="8218691"/>
            <a:ext cx="5452525" cy="2708222"/>
          </a:xfrm>
          <a:custGeom>
            <a:avLst/>
            <a:gdLst/>
            <a:ahLst/>
            <a:cxnLst/>
            <a:rect l="l" t="t" r="r" b="b"/>
            <a:pathLst>
              <a:path w="5452525" h="2708222">
                <a:moveTo>
                  <a:pt x="0" y="0"/>
                </a:moveTo>
                <a:lnTo>
                  <a:pt x="5452525" y="0"/>
                </a:lnTo>
                <a:lnTo>
                  <a:pt x="5452525" y="2708222"/>
                </a:lnTo>
                <a:lnTo>
                  <a:pt x="0" y="27082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0157" r="-20837" b="-203874"/>
            </a:stretch>
          </a:blipFill>
        </p:spPr>
      </p:sp>
      <p:grpSp>
        <p:nvGrpSpPr>
          <p:cNvPr id="14" name="Group 14"/>
          <p:cNvGrpSpPr/>
          <p:nvPr/>
        </p:nvGrpSpPr>
        <p:grpSpPr>
          <a:xfrm>
            <a:off x="152400" y="165680"/>
            <a:ext cx="1589061" cy="1701220"/>
            <a:chOff x="0" y="0"/>
            <a:chExt cx="2614821" cy="2551100"/>
          </a:xfrm>
        </p:grpSpPr>
        <p:sp>
          <p:nvSpPr>
            <p:cNvPr id="15" name="TextBox 15"/>
            <p:cNvSpPr txBox="1"/>
            <p:nvPr/>
          </p:nvSpPr>
          <p:spPr>
            <a:xfrm>
              <a:off x="524690" y="1809580"/>
              <a:ext cx="2090131" cy="4254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24"/>
                </a:lnSpc>
                <a:spcBef>
                  <a:spcPct val="0"/>
                </a:spcBef>
              </a:pPr>
              <a:r>
                <a:rPr lang="en-US" sz="1874" b="1">
                  <a:solidFill>
                    <a:srgbClr val="3F5694"/>
                  </a:solidFill>
                  <a:latin typeface="Poppins Semi-Bold"/>
                  <a:ea typeface="Poppins Semi-Bold"/>
                  <a:cs typeface="Poppins Semi-Bold"/>
                  <a:sym typeface="Poppins Semi-Bold"/>
                </a:rPr>
                <a:t>AKADEMİ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0" y="0"/>
              <a:ext cx="2551100" cy="2551100"/>
            </a:xfrm>
            <a:custGeom>
              <a:avLst/>
              <a:gdLst/>
              <a:ahLst/>
              <a:cxnLst/>
              <a:rect l="l" t="t" r="r" b="b"/>
              <a:pathLst>
                <a:path w="2551100" h="2551100">
                  <a:moveTo>
                    <a:pt x="0" y="0"/>
                  </a:moveTo>
                  <a:lnTo>
                    <a:pt x="2551100" y="0"/>
                  </a:lnTo>
                  <a:lnTo>
                    <a:pt x="2551100" y="2551100"/>
                  </a:lnTo>
                  <a:lnTo>
                    <a:pt x="0" y="2551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sp>
        <p:nvSpPr>
          <p:cNvPr id="26" name="TextBox 13"/>
          <p:cNvSpPr txBox="1"/>
          <p:nvPr/>
        </p:nvSpPr>
        <p:spPr>
          <a:xfrm>
            <a:off x="1876400" y="911414"/>
            <a:ext cx="11687200" cy="6451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330"/>
              </a:lnSpc>
              <a:spcBef>
                <a:spcPct val="0"/>
              </a:spcBef>
            </a:pPr>
            <a:r>
              <a:rPr lang="tr-TR" sz="4000" b="1" dirty="0" smtClean="0">
                <a:solidFill>
                  <a:srgbClr val="3F5694"/>
                </a:solidFill>
                <a:latin typeface="Calibri" panose="020F0502020204030204" pitchFamily="34" charset="0"/>
                <a:ea typeface="Big Shoulders Display Bold"/>
                <a:cs typeface="Calibri" panose="020F0502020204030204" pitchFamily="34" charset="0"/>
                <a:sym typeface="Big Shoulders Display Bold"/>
              </a:rPr>
              <a:t>En Temel Bakış Açımız</a:t>
            </a:r>
            <a:endParaRPr lang="en-US" sz="4000" b="1" dirty="0">
              <a:solidFill>
                <a:srgbClr val="3F5694"/>
              </a:solidFill>
              <a:latin typeface="Calibri" panose="020F0502020204030204" pitchFamily="34" charset="0"/>
              <a:ea typeface="Big Shoulders Display Bold"/>
              <a:cs typeface="Calibri" panose="020F0502020204030204" pitchFamily="34" charset="0"/>
              <a:sym typeface="Big Shoulders Display Bold"/>
            </a:endParaRPr>
          </a:p>
        </p:txBody>
      </p:sp>
      <p:sp>
        <p:nvSpPr>
          <p:cNvPr id="22" name="Metin kutusu 21"/>
          <p:cNvSpPr txBox="1"/>
          <p:nvPr/>
        </p:nvSpPr>
        <p:spPr>
          <a:xfrm>
            <a:off x="1429357" y="4059095"/>
            <a:ext cx="8021169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3200" b="1" dirty="0"/>
              <a:t>"Simplicity is the ultimate sophistication</a:t>
            </a:r>
            <a:r>
              <a:rPr lang="en-US" sz="3200" b="1" dirty="0" smtClean="0"/>
              <a:t>."</a:t>
            </a:r>
            <a:endParaRPr lang="tr-TR" sz="3200" b="1" dirty="0" smtClean="0"/>
          </a:p>
          <a:p>
            <a:pPr algn="r">
              <a:spcAft>
                <a:spcPts val="1200"/>
              </a:spcAft>
            </a:pPr>
            <a:r>
              <a:rPr lang="tr-TR" sz="3200" dirty="0" smtClean="0"/>
              <a:t>Leonardo da Vinci</a:t>
            </a:r>
            <a:endParaRPr lang="tr-TR" sz="3200" dirty="0"/>
          </a:p>
        </p:txBody>
      </p:sp>
      <p:pic>
        <p:nvPicPr>
          <p:cNvPr id="25604" name="Picture 4" descr="Leonardo da Vinci - Mona Lisa Tablosu - Tablo - Miamano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45" r="16055"/>
          <a:stretch/>
        </p:blipFill>
        <p:spPr bwMode="auto">
          <a:xfrm>
            <a:off x="9920871" y="2527028"/>
            <a:ext cx="38862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2" name="Picture 2" descr="Leonardo da Vinci | Biography, Art, Paintings, Mona Lisa, Drawings,  Inventions, Achievements, &amp; Facts | Britannica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88487" y="3465692"/>
            <a:ext cx="2829510" cy="3788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Metin kutusu 12"/>
          <p:cNvSpPr txBox="1"/>
          <p:nvPr/>
        </p:nvSpPr>
        <p:spPr>
          <a:xfrm>
            <a:off x="14555026" y="7400729"/>
            <a:ext cx="15231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dirty="0" smtClean="0"/>
              <a:t>1452-1519</a:t>
            </a: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31281285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16426" y="244689"/>
            <a:ext cx="482407" cy="482407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22828" tIns="22828" rIns="22828" bIns="22828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-592954" y="8083927"/>
            <a:ext cx="2354633" cy="2348747"/>
          </a:xfrm>
          <a:custGeom>
            <a:avLst/>
            <a:gdLst/>
            <a:ahLst/>
            <a:cxnLst/>
            <a:rect l="l" t="t" r="r" b="b"/>
            <a:pathLst>
              <a:path w="2354633" h="2348747">
                <a:moveTo>
                  <a:pt x="0" y="0"/>
                </a:moveTo>
                <a:lnTo>
                  <a:pt x="2354634" y="0"/>
                </a:lnTo>
                <a:lnTo>
                  <a:pt x="2354634" y="2348746"/>
                </a:lnTo>
                <a:lnTo>
                  <a:pt x="0" y="23487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10800000">
            <a:off x="16042282" y="-447276"/>
            <a:ext cx="2354633" cy="2348747"/>
          </a:xfrm>
          <a:custGeom>
            <a:avLst/>
            <a:gdLst/>
            <a:ahLst/>
            <a:cxnLst/>
            <a:rect l="l" t="t" r="r" b="b"/>
            <a:pathLst>
              <a:path w="2354633" h="2348747">
                <a:moveTo>
                  <a:pt x="0" y="0"/>
                </a:moveTo>
                <a:lnTo>
                  <a:pt x="2354633" y="0"/>
                </a:lnTo>
                <a:lnTo>
                  <a:pt x="2354633" y="2348746"/>
                </a:lnTo>
                <a:lnTo>
                  <a:pt x="0" y="23487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0" y="0"/>
            <a:ext cx="5553689" cy="2303932"/>
          </a:xfrm>
          <a:custGeom>
            <a:avLst/>
            <a:gdLst/>
            <a:ahLst/>
            <a:cxnLst/>
            <a:rect l="l" t="t" r="r" b="b"/>
            <a:pathLst>
              <a:path w="5553689" h="2303932">
                <a:moveTo>
                  <a:pt x="0" y="0"/>
                </a:moveTo>
                <a:lnTo>
                  <a:pt x="5553689" y="0"/>
                </a:lnTo>
                <a:lnTo>
                  <a:pt x="5553689" y="2303932"/>
                </a:lnTo>
                <a:lnTo>
                  <a:pt x="0" y="230393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1401" t="-23621" r="-16842" b="-233576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4088754" y="129445"/>
            <a:ext cx="2351373" cy="790175"/>
          </a:xfrm>
          <a:custGeom>
            <a:avLst/>
            <a:gdLst/>
            <a:ahLst/>
            <a:cxnLst/>
            <a:rect l="l" t="t" r="r" b="b"/>
            <a:pathLst>
              <a:path w="2351373" h="790175">
                <a:moveTo>
                  <a:pt x="0" y="0"/>
                </a:moveTo>
                <a:lnTo>
                  <a:pt x="2351374" y="0"/>
                </a:lnTo>
                <a:lnTo>
                  <a:pt x="2351374" y="790175"/>
                </a:lnTo>
                <a:lnTo>
                  <a:pt x="0" y="7901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45877" b="-151699"/>
            </a:stretch>
          </a:blipFill>
        </p:spPr>
      </p:sp>
      <p:sp>
        <p:nvSpPr>
          <p:cNvPr id="9" name="AutoShape 9"/>
          <p:cNvSpPr/>
          <p:nvPr/>
        </p:nvSpPr>
        <p:spPr>
          <a:xfrm flipV="1">
            <a:off x="1798847" y="1596459"/>
            <a:ext cx="14533023" cy="21848"/>
          </a:xfrm>
          <a:prstGeom prst="line">
            <a:avLst/>
          </a:prstGeom>
          <a:ln w="19050" cap="flat">
            <a:solidFill>
              <a:srgbClr val="000000">
                <a:alpha val="2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AutoShape 10"/>
          <p:cNvSpPr/>
          <p:nvPr/>
        </p:nvSpPr>
        <p:spPr>
          <a:xfrm>
            <a:off x="1798826" y="9229725"/>
            <a:ext cx="14533032" cy="19050"/>
          </a:xfrm>
          <a:prstGeom prst="line">
            <a:avLst/>
          </a:prstGeom>
          <a:ln w="19050" cap="flat">
            <a:solidFill>
              <a:srgbClr val="000000">
                <a:alpha val="2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" name="Freeform 11"/>
          <p:cNvSpPr/>
          <p:nvPr/>
        </p:nvSpPr>
        <p:spPr>
          <a:xfrm rot="5400000">
            <a:off x="-780599" y="2274405"/>
            <a:ext cx="2351373" cy="790175"/>
          </a:xfrm>
          <a:custGeom>
            <a:avLst/>
            <a:gdLst/>
            <a:ahLst/>
            <a:cxnLst/>
            <a:rect l="l" t="t" r="r" b="b"/>
            <a:pathLst>
              <a:path w="2351373" h="790175">
                <a:moveTo>
                  <a:pt x="0" y="0"/>
                </a:moveTo>
                <a:lnTo>
                  <a:pt x="2351373" y="0"/>
                </a:lnTo>
                <a:lnTo>
                  <a:pt x="2351373" y="790175"/>
                </a:lnTo>
                <a:lnTo>
                  <a:pt x="0" y="7901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45877" b="-151699"/>
            </a:stretch>
          </a:blipFill>
        </p:spPr>
      </p:sp>
      <p:sp>
        <p:nvSpPr>
          <p:cNvPr id="12" name="Freeform 12"/>
          <p:cNvSpPr/>
          <p:nvPr/>
        </p:nvSpPr>
        <p:spPr>
          <a:xfrm rot="-10800000">
            <a:off x="12835475" y="8218691"/>
            <a:ext cx="5452525" cy="2708222"/>
          </a:xfrm>
          <a:custGeom>
            <a:avLst/>
            <a:gdLst/>
            <a:ahLst/>
            <a:cxnLst/>
            <a:rect l="l" t="t" r="r" b="b"/>
            <a:pathLst>
              <a:path w="5452525" h="2708222">
                <a:moveTo>
                  <a:pt x="0" y="0"/>
                </a:moveTo>
                <a:lnTo>
                  <a:pt x="5452525" y="0"/>
                </a:lnTo>
                <a:lnTo>
                  <a:pt x="5452525" y="2708222"/>
                </a:lnTo>
                <a:lnTo>
                  <a:pt x="0" y="27082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0157" r="-20837" b="-203874"/>
            </a:stretch>
          </a:blipFill>
        </p:spPr>
      </p:sp>
      <p:grpSp>
        <p:nvGrpSpPr>
          <p:cNvPr id="14" name="Group 14"/>
          <p:cNvGrpSpPr/>
          <p:nvPr/>
        </p:nvGrpSpPr>
        <p:grpSpPr>
          <a:xfrm>
            <a:off x="152400" y="165680"/>
            <a:ext cx="1589061" cy="1701220"/>
            <a:chOff x="0" y="0"/>
            <a:chExt cx="2614821" cy="2551100"/>
          </a:xfrm>
        </p:grpSpPr>
        <p:sp>
          <p:nvSpPr>
            <p:cNvPr id="15" name="TextBox 15"/>
            <p:cNvSpPr txBox="1"/>
            <p:nvPr/>
          </p:nvSpPr>
          <p:spPr>
            <a:xfrm>
              <a:off x="524690" y="1809580"/>
              <a:ext cx="2090131" cy="4254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24"/>
                </a:lnSpc>
                <a:spcBef>
                  <a:spcPct val="0"/>
                </a:spcBef>
              </a:pPr>
              <a:r>
                <a:rPr lang="en-US" sz="1874" b="1">
                  <a:solidFill>
                    <a:srgbClr val="3F5694"/>
                  </a:solidFill>
                  <a:latin typeface="Poppins Semi-Bold"/>
                  <a:ea typeface="Poppins Semi-Bold"/>
                  <a:cs typeface="Poppins Semi-Bold"/>
                  <a:sym typeface="Poppins Semi-Bold"/>
                </a:rPr>
                <a:t>AKADEMİ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0" y="0"/>
              <a:ext cx="2551100" cy="2551100"/>
            </a:xfrm>
            <a:custGeom>
              <a:avLst/>
              <a:gdLst/>
              <a:ahLst/>
              <a:cxnLst/>
              <a:rect l="l" t="t" r="r" b="b"/>
              <a:pathLst>
                <a:path w="2551100" h="2551100">
                  <a:moveTo>
                    <a:pt x="0" y="0"/>
                  </a:moveTo>
                  <a:lnTo>
                    <a:pt x="2551100" y="0"/>
                  </a:lnTo>
                  <a:lnTo>
                    <a:pt x="2551100" y="2551100"/>
                  </a:lnTo>
                  <a:lnTo>
                    <a:pt x="0" y="2551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sp>
        <p:nvSpPr>
          <p:cNvPr id="26" name="TextBox 13"/>
          <p:cNvSpPr txBox="1"/>
          <p:nvPr/>
        </p:nvSpPr>
        <p:spPr>
          <a:xfrm>
            <a:off x="1876400" y="911414"/>
            <a:ext cx="11687200" cy="6451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330"/>
              </a:lnSpc>
              <a:spcBef>
                <a:spcPct val="0"/>
              </a:spcBef>
            </a:pPr>
            <a:r>
              <a:rPr lang="tr-TR" sz="4000" b="1" dirty="0" smtClean="0">
                <a:solidFill>
                  <a:srgbClr val="3F5694"/>
                </a:solidFill>
                <a:latin typeface="Calibri" panose="020F0502020204030204" pitchFamily="34" charset="0"/>
                <a:ea typeface="Big Shoulders Display Bold"/>
                <a:cs typeface="Calibri" panose="020F0502020204030204" pitchFamily="34" charset="0"/>
                <a:sym typeface="Big Shoulders Display Bold"/>
              </a:rPr>
              <a:t>Üretim mi, tasarım mı?</a:t>
            </a:r>
            <a:endParaRPr lang="en-US" sz="4000" b="1" dirty="0">
              <a:solidFill>
                <a:srgbClr val="3F5694"/>
              </a:solidFill>
              <a:latin typeface="Calibri" panose="020F0502020204030204" pitchFamily="34" charset="0"/>
              <a:ea typeface="Big Shoulders Display Bold"/>
              <a:cs typeface="Calibri" panose="020F0502020204030204" pitchFamily="34" charset="0"/>
              <a:sym typeface="Big Shoulders Display Bold"/>
            </a:endParaRPr>
          </a:p>
        </p:txBody>
      </p:sp>
      <p:sp>
        <p:nvSpPr>
          <p:cNvPr id="22" name="Metin kutusu 21"/>
          <p:cNvSpPr txBox="1"/>
          <p:nvPr/>
        </p:nvSpPr>
        <p:spPr>
          <a:xfrm>
            <a:off x="898260" y="3662043"/>
            <a:ext cx="7075052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tr-TR" sz="2800" dirty="0" smtClean="0"/>
              <a:t>- Bizce</a:t>
            </a:r>
            <a:r>
              <a:rPr lang="tr-TR" sz="2800" dirty="0" smtClean="0">
                <a:solidFill>
                  <a:schemeClr val="accent6">
                    <a:lumMod val="75000"/>
                  </a:schemeClr>
                </a:solidFill>
              </a:rPr>
              <a:t>, tasarım daha </a:t>
            </a:r>
            <a:r>
              <a:rPr lang="tr-TR" sz="2800" b="1" dirty="0" smtClean="0">
                <a:solidFill>
                  <a:schemeClr val="accent6">
                    <a:lumMod val="75000"/>
                  </a:schemeClr>
                </a:solidFill>
              </a:rPr>
              <a:t>derinlemesine</a:t>
            </a:r>
            <a:r>
              <a:rPr lang="tr-TR" sz="2800" dirty="0" smtClean="0">
                <a:solidFill>
                  <a:schemeClr val="accent6">
                    <a:lumMod val="75000"/>
                  </a:schemeClr>
                </a:solidFill>
              </a:rPr>
              <a:t> bir bilgi birikimi gerektirdiğinden </a:t>
            </a:r>
            <a:r>
              <a:rPr lang="tr-TR" sz="2800" dirty="0" smtClean="0"/>
              <a:t>ve </a:t>
            </a:r>
            <a:r>
              <a:rPr lang="tr-TR" sz="2800" dirty="0" smtClean="0">
                <a:solidFill>
                  <a:srgbClr val="0070C0"/>
                </a:solidFill>
              </a:rPr>
              <a:t>aynı zamanda daha büyük </a:t>
            </a:r>
            <a:r>
              <a:rPr lang="tr-TR" sz="2800" b="1" dirty="0" smtClean="0">
                <a:solidFill>
                  <a:srgbClr val="0070C0"/>
                </a:solidFill>
              </a:rPr>
              <a:t>katma değer </a:t>
            </a:r>
            <a:r>
              <a:rPr lang="tr-TR" sz="2800" dirty="0" smtClean="0">
                <a:solidFill>
                  <a:srgbClr val="0070C0"/>
                </a:solidFill>
              </a:rPr>
              <a:t>oluşturduğundan </a:t>
            </a:r>
            <a:r>
              <a:rPr lang="tr-TR" sz="2800" dirty="0" smtClean="0">
                <a:solidFill>
                  <a:srgbClr val="00B050"/>
                </a:solidFill>
              </a:rPr>
              <a:t>o tarafı daha stratejik gördük</a:t>
            </a:r>
            <a:r>
              <a:rPr lang="tr-TR" sz="2800" dirty="0"/>
              <a:t>.</a:t>
            </a:r>
            <a:r>
              <a:rPr lang="tr-TR" sz="2800" dirty="0" smtClean="0"/>
              <a:t> </a:t>
            </a:r>
          </a:p>
          <a:p>
            <a:pPr>
              <a:spcAft>
                <a:spcPts val="1200"/>
              </a:spcAft>
            </a:pPr>
            <a:r>
              <a:rPr lang="tr-TR" sz="2800" dirty="0" smtClean="0"/>
              <a:t>- Bu yüzden </a:t>
            </a:r>
            <a:r>
              <a:rPr lang="tr-TR" sz="2800" dirty="0" err="1" smtClean="0"/>
              <a:t>Teknofest</a:t>
            </a:r>
            <a:r>
              <a:rPr lang="tr-TR" sz="2800" dirty="0" smtClean="0"/>
              <a:t> Çip Tasarım Yarışmasını gerçekleştiriyoruz (Selçuk Bayraktar, 2022)</a:t>
            </a:r>
          </a:p>
        </p:txBody>
      </p:sp>
      <p:pic>
        <p:nvPicPr>
          <p:cNvPr id="17" name="Resim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87480" y="2468005"/>
            <a:ext cx="7695989" cy="4116459"/>
          </a:xfrm>
          <a:prstGeom prst="rect">
            <a:avLst/>
          </a:prstGeom>
        </p:spPr>
      </p:pic>
      <p:sp>
        <p:nvSpPr>
          <p:cNvPr id="18" name="Metin kutusu 17"/>
          <p:cNvSpPr txBox="1"/>
          <p:nvPr/>
        </p:nvSpPr>
        <p:spPr>
          <a:xfrm>
            <a:off x="898260" y="2459754"/>
            <a:ext cx="70750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Soru: Türkiye’de çip üretimi </a:t>
            </a:r>
            <a:r>
              <a:rPr lang="tr-TR" sz="2800" b="1" dirty="0" smtClean="0"/>
              <a:t>gerçekleştirilmeli midir?</a:t>
            </a:r>
            <a:endParaRPr lang="tr-TR" sz="2800" b="1" dirty="0"/>
          </a:p>
        </p:txBody>
      </p:sp>
    </p:spTree>
    <p:extLst>
      <p:ext uri="{BB962C8B-B14F-4D97-AF65-F5344CB8AC3E}">
        <p14:creationId xmlns:p14="http://schemas.microsoft.com/office/powerpoint/2010/main" val="9865474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6000"/>
            </a:blip>
            <a:stretch>
              <a:fillRect t="-68518" b="-6851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765123" y="-2068800"/>
            <a:ext cx="20780939" cy="8959408"/>
          </a:xfrm>
          <a:custGeom>
            <a:avLst/>
            <a:gdLst/>
            <a:ahLst/>
            <a:cxnLst/>
            <a:rect l="l" t="t" r="r" b="b"/>
            <a:pathLst>
              <a:path w="20780939" h="8959408">
                <a:moveTo>
                  <a:pt x="0" y="0"/>
                </a:moveTo>
                <a:lnTo>
                  <a:pt x="20780939" y="0"/>
                </a:lnTo>
                <a:lnTo>
                  <a:pt x="20780939" y="8959408"/>
                </a:lnTo>
                <a:lnTo>
                  <a:pt x="0" y="89594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3382" t="-22049" r="-25388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3310537" y="10239375"/>
            <a:ext cx="23871767" cy="47625"/>
          </a:xfrm>
          <a:custGeom>
            <a:avLst/>
            <a:gdLst/>
            <a:ahLst/>
            <a:cxnLst/>
            <a:rect l="l" t="t" r="r" b="b"/>
            <a:pathLst>
              <a:path w="23871767" h="47625">
                <a:moveTo>
                  <a:pt x="0" y="0"/>
                </a:moveTo>
                <a:lnTo>
                  <a:pt x="23871767" y="0"/>
                </a:lnTo>
                <a:lnTo>
                  <a:pt x="23871767" y="47625"/>
                </a:lnTo>
                <a:lnTo>
                  <a:pt x="0" y="476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25000"/>
            </a:blip>
            <a:stretch>
              <a:fillRect t="-33602222" b="-16422222"/>
            </a:stretch>
          </a:blipFill>
        </p:spPr>
      </p:sp>
      <p:sp>
        <p:nvSpPr>
          <p:cNvPr id="5" name="Freeform 5"/>
          <p:cNvSpPr/>
          <p:nvPr/>
        </p:nvSpPr>
        <p:spPr>
          <a:xfrm rot="2217886">
            <a:off x="-4214602" y="-5839691"/>
            <a:ext cx="23491156" cy="23491156"/>
          </a:xfrm>
          <a:custGeom>
            <a:avLst/>
            <a:gdLst/>
            <a:ahLst/>
            <a:cxnLst/>
            <a:rect l="l" t="t" r="r" b="b"/>
            <a:pathLst>
              <a:path w="23491156" h="23491156">
                <a:moveTo>
                  <a:pt x="0" y="0"/>
                </a:moveTo>
                <a:lnTo>
                  <a:pt x="23491156" y="0"/>
                </a:lnTo>
                <a:lnTo>
                  <a:pt x="23491156" y="23491156"/>
                </a:lnTo>
                <a:lnTo>
                  <a:pt x="0" y="2349115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35000"/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5400000">
            <a:off x="7400446" y="5114667"/>
            <a:ext cx="7315200" cy="54864"/>
          </a:xfrm>
          <a:custGeom>
            <a:avLst/>
            <a:gdLst/>
            <a:ahLst/>
            <a:cxnLst/>
            <a:rect l="l" t="t" r="r" b="b"/>
            <a:pathLst>
              <a:path w="7315200" h="54864">
                <a:moveTo>
                  <a:pt x="0" y="0"/>
                </a:moveTo>
                <a:lnTo>
                  <a:pt x="7315200" y="0"/>
                </a:lnTo>
                <a:lnTo>
                  <a:pt x="7315200" y="54864"/>
                </a:lnTo>
                <a:lnTo>
                  <a:pt x="0" y="5486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3105892" y="3343802"/>
            <a:ext cx="4958504" cy="1527046"/>
            <a:chOff x="0" y="-57149"/>
            <a:chExt cx="6611339" cy="2036061"/>
          </a:xfrm>
        </p:grpSpPr>
        <p:sp>
          <p:nvSpPr>
            <p:cNvPr id="10" name="TextBox 10"/>
            <p:cNvSpPr txBox="1"/>
            <p:nvPr/>
          </p:nvSpPr>
          <p:spPr>
            <a:xfrm>
              <a:off x="0" y="-57149"/>
              <a:ext cx="6611339" cy="10985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705"/>
                </a:lnSpc>
              </a:pPr>
              <a:r>
                <a:rPr lang="tr-TR" sz="5000" spc="1117" dirty="0" smtClean="0">
                  <a:solidFill>
                    <a:srgbClr val="004AAD"/>
                  </a:solidFill>
                  <a:latin typeface="Poppins"/>
                  <a:ea typeface="Poppins"/>
                  <a:cs typeface="Poppins"/>
                  <a:sym typeface="Poppins"/>
                </a:rPr>
                <a:t>Bölüm-1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257476" y="1338584"/>
              <a:ext cx="6096387" cy="6403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25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792832" y="5372035"/>
            <a:ext cx="9334867" cy="18755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7500"/>
              </a:lnSpc>
              <a:spcBef>
                <a:spcPct val="0"/>
              </a:spcBef>
            </a:pPr>
            <a:r>
              <a:rPr lang="tr-TR" sz="5000" dirty="0" smtClean="0">
                <a:solidFill>
                  <a:srgbClr val="004AAD"/>
                </a:solidFill>
                <a:latin typeface="Prompt"/>
                <a:ea typeface="Prompt"/>
                <a:cs typeface="Prompt"/>
                <a:sym typeface="Prompt"/>
              </a:rPr>
              <a:t>Sayısal Devre Tasarım Prensipleri</a:t>
            </a:r>
            <a:endParaRPr lang="en-US" sz="5000" dirty="0">
              <a:solidFill>
                <a:srgbClr val="004AAD"/>
              </a:solidFill>
              <a:latin typeface="Prompt"/>
              <a:ea typeface="Prompt"/>
              <a:cs typeface="Prompt"/>
              <a:sym typeface="Prompt"/>
            </a:endParaRPr>
          </a:p>
        </p:txBody>
      </p:sp>
      <p:sp>
        <p:nvSpPr>
          <p:cNvPr id="13" name="Freeform 7"/>
          <p:cNvSpPr/>
          <p:nvPr/>
        </p:nvSpPr>
        <p:spPr>
          <a:xfrm>
            <a:off x="1770388" y="4756548"/>
            <a:ext cx="7315200" cy="228600"/>
          </a:xfrm>
          <a:custGeom>
            <a:avLst/>
            <a:gdLst/>
            <a:ahLst/>
            <a:cxnLst/>
            <a:rect l="l" t="t" r="r" b="b"/>
            <a:pathLst>
              <a:path w="7315200" h="228600">
                <a:moveTo>
                  <a:pt x="0" y="0"/>
                </a:moveTo>
                <a:lnTo>
                  <a:pt x="7315200" y="0"/>
                </a:lnTo>
                <a:lnTo>
                  <a:pt x="7315200" y="228600"/>
                </a:lnTo>
                <a:lnTo>
                  <a:pt x="0" y="228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6"/>
          <p:cNvSpPr/>
          <p:nvPr/>
        </p:nvSpPr>
        <p:spPr>
          <a:xfrm>
            <a:off x="11988393" y="2441823"/>
            <a:ext cx="5860425" cy="5860425"/>
          </a:xfrm>
          <a:custGeom>
            <a:avLst/>
            <a:gdLst/>
            <a:ahLst/>
            <a:cxnLst/>
            <a:rect l="l" t="t" r="r" b="b"/>
            <a:pathLst>
              <a:path w="9332527" h="9332527">
                <a:moveTo>
                  <a:pt x="0" y="0"/>
                </a:moveTo>
                <a:lnTo>
                  <a:pt x="9332527" y="0"/>
                </a:lnTo>
                <a:lnTo>
                  <a:pt x="9332527" y="9332527"/>
                </a:lnTo>
                <a:lnTo>
                  <a:pt x="0" y="9332527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9434065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16426" y="244689"/>
            <a:ext cx="482407" cy="482407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22828" tIns="22828" rIns="22828" bIns="22828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-592954" y="8083927"/>
            <a:ext cx="2354633" cy="2348747"/>
          </a:xfrm>
          <a:custGeom>
            <a:avLst/>
            <a:gdLst/>
            <a:ahLst/>
            <a:cxnLst/>
            <a:rect l="l" t="t" r="r" b="b"/>
            <a:pathLst>
              <a:path w="2354633" h="2348747">
                <a:moveTo>
                  <a:pt x="0" y="0"/>
                </a:moveTo>
                <a:lnTo>
                  <a:pt x="2354634" y="0"/>
                </a:lnTo>
                <a:lnTo>
                  <a:pt x="2354634" y="2348746"/>
                </a:lnTo>
                <a:lnTo>
                  <a:pt x="0" y="23487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10800000">
            <a:off x="16042282" y="-447276"/>
            <a:ext cx="2354633" cy="2348747"/>
          </a:xfrm>
          <a:custGeom>
            <a:avLst/>
            <a:gdLst/>
            <a:ahLst/>
            <a:cxnLst/>
            <a:rect l="l" t="t" r="r" b="b"/>
            <a:pathLst>
              <a:path w="2354633" h="2348747">
                <a:moveTo>
                  <a:pt x="0" y="0"/>
                </a:moveTo>
                <a:lnTo>
                  <a:pt x="2354633" y="0"/>
                </a:lnTo>
                <a:lnTo>
                  <a:pt x="2354633" y="2348746"/>
                </a:lnTo>
                <a:lnTo>
                  <a:pt x="0" y="23487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0" y="0"/>
            <a:ext cx="5553689" cy="2303932"/>
          </a:xfrm>
          <a:custGeom>
            <a:avLst/>
            <a:gdLst/>
            <a:ahLst/>
            <a:cxnLst/>
            <a:rect l="l" t="t" r="r" b="b"/>
            <a:pathLst>
              <a:path w="5553689" h="2303932">
                <a:moveTo>
                  <a:pt x="0" y="0"/>
                </a:moveTo>
                <a:lnTo>
                  <a:pt x="5553689" y="0"/>
                </a:lnTo>
                <a:lnTo>
                  <a:pt x="5553689" y="2303932"/>
                </a:lnTo>
                <a:lnTo>
                  <a:pt x="0" y="230393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1401" t="-23621" r="-16842" b="-233576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4088754" y="129445"/>
            <a:ext cx="2351373" cy="790175"/>
          </a:xfrm>
          <a:custGeom>
            <a:avLst/>
            <a:gdLst/>
            <a:ahLst/>
            <a:cxnLst/>
            <a:rect l="l" t="t" r="r" b="b"/>
            <a:pathLst>
              <a:path w="2351373" h="790175">
                <a:moveTo>
                  <a:pt x="0" y="0"/>
                </a:moveTo>
                <a:lnTo>
                  <a:pt x="2351374" y="0"/>
                </a:lnTo>
                <a:lnTo>
                  <a:pt x="2351374" y="790175"/>
                </a:lnTo>
                <a:lnTo>
                  <a:pt x="0" y="7901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45877" b="-151699"/>
            </a:stretch>
          </a:blipFill>
        </p:spPr>
      </p:sp>
      <p:sp>
        <p:nvSpPr>
          <p:cNvPr id="9" name="AutoShape 9"/>
          <p:cNvSpPr/>
          <p:nvPr/>
        </p:nvSpPr>
        <p:spPr>
          <a:xfrm flipV="1">
            <a:off x="1798847" y="1596459"/>
            <a:ext cx="14533023" cy="21848"/>
          </a:xfrm>
          <a:prstGeom prst="line">
            <a:avLst/>
          </a:prstGeom>
          <a:ln w="19050" cap="flat">
            <a:solidFill>
              <a:srgbClr val="000000">
                <a:alpha val="2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AutoShape 10"/>
          <p:cNvSpPr/>
          <p:nvPr/>
        </p:nvSpPr>
        <p:spPr>
          <a:xfrm>
            <a:off x="1798826" y="9229725"/>
            <a:ext cx="14533032" cy="19050"/>
          </a:xfrm>
          <a:prstGeom prst="line">
            <a:avLst/>
          </a:prstGeom>
          <a:ln w="19050" cap="flat">
            <a:solidFill>
              <a:srgbClr val="000000">
                <a:alpha val="2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" name="Freeform 11"/>
          <p:cNvSpPr/>
          <p:nvPr/>
        </p:nvSpPr>
        <p:spPr>
          <a:xfrm rot="5400000">
            <a:off x="-780599" y="2274405"/>
            <a:ext cx="2351373" cy="790175"/>
          </a:xfrm>
          <a:custGeom>
            <a:avLst/>
            <a:gdLst/>
            <a:ahLst/>
            <a:cxnLst/>
            <a:rect l="l" t="t" r="r" b="b"/>
            <a:pathLst>
              <a:path w="2351373" h="790175">
                <a:moveTo>
                  <a:pt x="0" y="0"/>
                </a:moveTo>
                <a:lnTo>
                  <a:pt x="2351373" y="0"/>
                </a:lnTo>
                <a:lnTo>
                  <a:pt x="2351373" y="790175"/>
                </a:lnTo>
                <a:lnTo>
                  <a:pt x="0" y="7901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45877" b="-151699"/>
            </a:stretch>
          </a:blipFill>
        </p:spPr>
      </p:sp>
      <p:sp>
        <p:nvSpPr>
          <p:cNvPr id="12" name="Freeform 12"/>
          <p:cNvSpPr/>
          <p:nvPr/>
        </p:nvSpPr>
        <p:spPr>
          <a:xfrm rot="-10800000">
            <a:off x="12835475" y="8218691"/>
            <a:ext cx="5452525" cy="2708222"/>
          </a:xfrm>
          <a:custGeom>
            <a:avLst/>
            <a:gdLst/>
            <a:ahLst/>
            <a:cxnLst/>
            <a:rect l="l" t="t" r="r" b="b"/>
            <a:pathLst>
              <a:path w="5452525" h="2708222">
                <a:moveTo>
                  <a:pt x="0" y="0"/>
                </a:moveTo>
                <a:lnTo>
                  <a:pt x="5452525" y="0"/>
                </a:lnTo>
                <a:lnTo>
                  <a:pt x="5452525" y="2708222"/>
                </a:lnTo>
                <a:lnTo>
                  <a:pt x="0" y="27082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0157" r="-20837" b="-203874"/>
            </a:stretch>
          </a:blipFill>
        </p:spPr>
      </p:sp>
      <p:grpSp>
        <p:nvGrpSpPr>
          <p:cNvPr id="14" name="Group 14"/>
          <p:cNvGrpSpPr/>
          <p:nvPr/>
        </p:nvGrpSpPr>
        <p:grpSpPr>
          <a:xfrm>
            <a:off x="152400" y="165680"/>
            <a:ext cx="1589061" cy="1701220"/>
            <a:chOff x="0" y="0"/>
            <a:chExt cx="2614821" cy="2551100"/>
          </a:xfrm>
        </p:grpSpPr>
        <p:sp>
          <p:nvSpPr>
            <p:cNvPr id="15" name="TextBox 15"/>
            <p:cNvSpPr txBox="1"/>
            <p:nvPr/>
          </p:nvSpPr>
          <p:spPr>
            <a:xfrm>
              <a:off x="524690" y="1809580"/>
              <a:ext cx="2090131" cy="4254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24"/>
                </a:lnSpc>
                <a:spcBef>
                  <a:spcPct val="0"/>
                </a:spcBef>
              </a:pPr>
              <a:r>
                <a:rPr lang="en-US" sz="1874" b="1">
                  <a:solidFill>
                    <a:srgbClr val="3F5694"/>
                  </a:solidFill>
                  <a:latin typeface="Poppins Semi-Bold"/>
                  <a:ea typeface="Poppins Semi-Bold"/>
                  <a:cs typeface="Poppins Semi-Bold"/>
                  <a:sym typeface="Poppins Semi-Bold"/>
                </a:rPr>
                <a:t>AKADEMİ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0" y="0"/>
              <a:ext cx="2551100" cy="2551100"/>
            </a:xfrm>
            <a:custGeom>
              <a:avLst/>
              <a:gdLst/>
              <a:ahLst/>
              <a:cxnLst/>
              <a:rect l="l" t="t" r="r" b="b"/>
              <a:pathLst>
                <a:path w="2551100" h="2551100">
                  <a:moveTo>
                    <a:pt x="0" y="0"/>
                  </a:moveTo>
                  <a:lnTo>
                    <a:pt x="2551100" y="0"/>
                  </a:lnTo>
                  <a:lnTo>
                    <a:pt x="2551100" y="2551100"/>
                  </a:lnTo>
                  <a:lnTo>
                    <a:pt x="0" y="2551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sp>
        <p:nvSpPr>
          <p:cNvPr id="23" name="Metin kutusu 22"/>
          <p:cNvSpPr txBox="1"/>
          <p:nvPr/>
        </p:nvSpPr>
        <p:spPr>
          <a:xfrm>
            <a:off x="1004803" y="2425125"/>
            <a:ext cx="63103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tr-TR" sz="2800" dirty="0" smtClean="0">
                <a:solidFill>
                  <a:srgbClr val="FF0000"/>
                </a:solidFill>
              </a:rPr>
              <a:t>Uygulamaların CPU’da çalıştırılması</a:t>
            </a:r>
            <a:endParaRPr lang="tr-TR" sz="2800" dirty="0">
              <a:solidFill>
                <a:srgbClr val="FF0000"/>
              </a:solidFill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1876400" y="911414"/>
            <a:ext cx="11687200" cy="6901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330"/>
              </a:lnSpc>
              <a:spcBef>
                <a:spcPct val="0"/>
              </a:spcBef>
            </a:pPr>
            <a:r>
              <a:rPr lang="tr-TR" sz="4800" b="1" dirty="0" smtClean="0">
                <a:solidFill>
                  <a:srgbClr val="3F5694"/>
                </a:solidFill>
                <a:latin typeface="Calibri" panose="020F0502020204030204" pitchFamily="34" charset="0"/>
                <a:ea typeface="Big Shoulders Display Bold"/>
                <a:cs typeface="Calibri" panose="020F0502020204030204" pitchFamily="34" charset="0"/>
                <a:sym typeface="Big Shoulders Display Bold"/>
              </a:rPr>
              <a:t>Yaz Okulu, 04.08 – 25.08.2025</a:t>
            </a:r>
            <a:endParaRPr lang="en-US" sz="4800" b="1" dirty="0">
              <a:solidFill>
                <a:srgbClr val="3F5694"/>
              </a:solidFill>
              <a:latin typeface="Calibri" panose="020F0502020204030204" pitchFamily="34" charset="0"/>
              <a:ea typeface="Big Shoulders Display Bold"/>
              <a:cs typeface="Calibri" panose="020F0502020204030204" pitchFamily="34" charset="0"/>
              <a:sym typeface="Big Shoulders Display Bold"/>
            </a:endParaRPr>
          </a:p>
        </p:txBody>
      </p:sp>
      <p:sp>
        <p:nvSpPr>
          <p:cNvPr id="22" name="Metin kutusu 21"/>
          <p:cNvSpPr txBox="1"/>
          <p:nvPr/>
        </p:nvSpPr>
        <p:spPr>
          <a:xfrm>
            <a:off x="1004803" y="3364285"/>
            <a:ext cx="6310398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tr-T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Yanda C’de yazılan bir programın CPU’da çalıştırılması resmedilmiştir.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tr-T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Burada C üst seviye dildir ve CPU’da çalışabilmesi için derlenerek </a:t>
            </a:r>
            <a:r>
              <a:rPr lang="tr-TR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makine koduna </a:t>
            </a:r>
            <a:r>
              <a:rPr lang="tr-T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dönüşmesi gerekmektedir.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tr-T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 dili programcıların işini oldukça </a:t>
            </a:r>
            <a:r>
              <a:rPr lang="tr-TR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kolaylaştırmıştır</a:t>
            </a:r>
            <a:r>
              <a:rPr lang="tr-T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ancak dönüşümler performans </a:t>
            </a:r>
            <a:r>
              <a:rPr lang="tr-TR" sz="2800" dirty="0" smtClean="0">
                <a:solidFill>
                  <a:srgbClr val="00B050"/>
                </a:solidFill>
              </a:rPr>
              <a:t>düşüklüğüne</a:t>
            </a:r>
            <a:r>
              <a:rPr lang="tr-T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sebep olur.</a:t>
            </a:r>
          </a:p>
        </p:txBody>
      </p:sp>
      <p:pic>
        <p:nvPicPr>
          <p:cNvPr id="11266" name="Picture 2" descr="What is a Compiler? - YouTube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3" t="16319" r="4495" b="19236"/>
          <a:stretch/>
        </p:blipFill>
        <p:spPr bwMode="auto">
          <a:xfrm>
            <a:off x="7749095" y="2634316"/>
            <a:ext cx="9982201" cy="396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188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16426" y="244689"/>
            <a:ext cx="482407" cy="482407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22828" tIns="22828" rIns="22828" bIns="22828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-592954" y="8083927"/>
            <a:ext cx="2354633" cy="2348747"/>
          </a:xfrm>
          <a:custGeom>
            <a:avLst/>
            <a:gdLst/>
            <a:ahLst/>
            <a:cxnLst/>
            <a:rect l="l" t="t" r="r" b="b"/>
            <a:pathLst>
              <a:path w="2354633" h="2348747">
                <a:moveTo>
                  <a:pt x="0" y="0"/>
                </a:moveTo>
                <a:lnTo>
                  <a:pt x="2354634" y="0"/>
                </a:lnTo>
                <a:lnTo>
                  <a:pt x="2354634" y="2348746"/>
                </a:lnTo>
                <a:lnTo>
                  <a:pt x="0" y="23487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10800000">
            <a:off x="16042282" y="-447276"/>
            <a:ext cx="2354633" cy="2348747"/>
          </a:xfrm>
          <a:custGeom>
            <a:avLst/>
            <a:gdLst/>
            <a:ahLst/>
            <a:cxnLst/>
            <a:rect l="l" t="t" r="r" b="b"/>
            <a:pathLst>
              <a:path w="2354633" h="2348747">
                <a:moveTo>
                  <a:pt x="0" y="0"/>
                </a:moveTo>
                <a:lnTo>
                  <a:pt x="2354633" y="0"/>
                </a:lnTo>
                <a:lnTo>
                  <a:pt x="2354633" y="2348746"/>
                </a:lnTo>
                <a:lnTo>
                  <a:pt x="0" y="23487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0" y="0"/>
            <a:ext cx="5553689" cy="2303932"/>
          </a:xfrm>
          <a:custGeom>
            <a:avLst/>
            <a:gdLst/>
            <a:ahLst/>
            <a:cxnLst/>
            <a:rect l="l" t="t" r="r" b="b"/>
            <a:pathLst>
              <a:path w="5553689" h="2303932">
                <a:moveTo>
                  <a:pt x="0" y="0"/>
                </a:moveTo>
                <a:lnTo>
                  <a:pt x="5553689" y="0"/>
                </a:lnTo>
                <a:lnTo>
                  <a:pt x="5553689" y="2303932"/>
                </a:lnTo>
                <a:lnTo>
                  <a:pt x="0" y="230393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1401" t="-23621" r="-16842" b="-233576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4088754" y="129445"/>
            <a:ext cx="2351373" cy="790175"/>
          </a:xfrm>
          <a:custGeom>
            <a:avLst/>
            <a:gdLst/>
            <a:ahLst/>
            <a:cxnLst/>
            <a:rect l="l" t="t" r="r" b="b"/>
            <a:pathLst>
              <a:path w="2351373" h="790175">
                <a:moveTo>
                  <a:pt x="0" y="0"/>
                </a:moveTo>
                <a:lnTo>
                  <a:pt x="2351374" y="0"/>
                </a:lnTo>
                <a:lnTo>
                  <a:pt x="2351374" y="790175"/>
                </a:lnTo>
                <a:lnTo>
                  <a:pt x="0" y="7901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45877" b="-151699"/>
            </a:stretch>
          </a:blipFill>
        </p:spPr>
      </p:sp>
      <p:sp>
        <p:nvSpPr>
          <p:cNvPr id="9" name="AutoShape 9"/>
          <p:cNvSpPr/>
          <p:nvPr/>
        </p:nvSpPr>
        <p:spPr>
          <a:xfrm flipV="1">
            <a:off x="1798847" y="1596459"/>
            <a:ext cx="14533023" cy="21848"/>
          </a:xfrm>
          <a:prstGeom prst="line">
            <a:avLst/>
          </a:prstGeom>
          <a:ln w="19050" cap="flat">
            <a:solidFill>
              <a:srgbClr val="000000">
                <a:alpha val="2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AutoShape 10"/>
          <p:cNvSpPr/>
          <p:nvPr/>
        </p:nvSpPr>
        <p:spPr>
          <a:xfrm>
            <a:off x="1798826" y="9229725"/>
            <a:ext cx="14533032" cy="19050"/>
          </a:xfrm>
          <a:prstGeom prst="line">
            <a:avLst/>
          </a:prstGeom>
          <a:ln w="19050" cap="flat">
            <a:solidFill>
              <a:srgbClr val="000000">
                <a:alpha val="2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" name="Freeform 11"/>
          <p:cNvSpPr/>
          <p:nvPr/>
        </p:nvSpPr>
        <p:spPr>
          <a:xfrm rot="5400000">
            <a:off x="-780599" y="2274405"/>
            <a:ext cx="2351373" cy="790175"/>
          </a:xfrm>
          <a:custGeom>
            <a:avLst/>
            <a:gdLst/>
            <a:ahLst/>
            <a:cxnLst/>
            <a:rect l="l" t="t" r="r" b="b"/>
            <a:pathLst>
              <a:path w="2351373" h="790175">
                <a:moveTo>
                  <a:pt x="0" y="0"/>
                </a:moveTo>
                <a:lnTo>
                  <a:pt x="2351373" y="0"/>
                </a:lnTo>
                <a:lnTo>
                  <a:pt x="2351373" y="790175"/>
                </a:lnTo>
                <a:lnTo>
                  <a:pt x="0" y="7901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45877" b="-151699"/>
            </a:stretch>
          </a:blipFill>
        </p:spPr>
      </p:sp>
      <p:sp>
        <p:nvSpPr>
          <p:cNvPr id="12" name="Freeform 12"/>
          <p:cNvSpPr/>
          <p:nvPr/>
        </p:nvSpPr>
        <p:spPr>
          <a:xfrm rot="-10800000">
            <a:off x="12835475" y="8218691"/>
            <a:ext cx="5452525" cy="2708222"/>
          </a:xfrm>
          <a:custGeom>
            <a:avLst/>
            <a:gdLst/>
            <a:ahLst/>
            <a:cxnLst/>
            <a:rect l="l" t="t" r="r" b="b"/>
            <a:pathLst>
              <a:path w="5452525" h="2708222">
                <a:moveTo>
                  <a:pt x="0" y="0"/>
                </a:moveTo>
                <a:lnTo>
                  <a:pt x="5452525" y="0"/>
                </a:lnTo>
                <a:lnTo>
                  <a:pt x="5452525" y="2708222"/>
                </a:lnTo>
                <a:lnTo>
                  <a:pt x="0" y="27082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0157" r="-20837" b="-203874"/>
            </a:stretch>
          </a:blipFill>
        </p:spPr>
      </p:sp>
      <p:grpSp>
        <p:nvGrpSpPr>
          <p:cNvPr id="14" name="Group 14"/>
          <p:cNvGrpSpPr/>
          <p:nvPr/>
        </p:nvGrpSpPr>
        <p:grpSpPr>
          <a:xfrm>
            <a:off x="152400" y="165680"/>
            <a:ext cx="1589061" cy="1701220"/>
            <a:chOff x="0" y="0"/>
            <a:chExt cx="2614821" cy="2551100"/>
          </a:xfrm>
        </p:grpSpPr>
        <p:sp>
          <p:nvSpPr>
            <p:cNvPr id="15" name="TextBox 15"/>
            <p:cNvSpPr txBox="1"/>
            <p:nvPr/>
          </p:nvSpPr>
          <p:spPr>
            <a:xfrm>
              <a:off x="524690" y="1809580"/>
              <a:ext cx="2090131" cy="4254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24"/>
                </a:lnSpc>
                <a:spcBef>
                  <a:spcPct val="0"/>
                </a:spcBef>
              </a:pPr>
              <a:r>
                <a:rPr lang="en-US" sz="1874" b="1">
                  <a:solidFill>
                    <a:srgbClr val="3F5694"/>
                  </a:solidFill>
                  <a:latin typeface="Poppins Semi-Bold"/>
                  <a:ea typeface="Poppins Semi-Bold"/>
                  <a:cs typeface="Poppins Semi-Bold"/>
                  <a:sym typeface="Poppins Semi-Bold"/>
                </a:rPr>
                <a:t>AKADEMİ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0" y="0"/>
              <a:ext cx="2551100" cy="2551100"/>
            </a:xfrm>
            <a:custGeom>
              <a:avLst/>
              <a:gdLst/>
              <a:ahLst/>
              <a:cxnLst/>
              <a:rect l="l" t="t" r="r" b="b"/>
              <a:pathLst>
                <a:path w="2551100" h="2551100">
                  <a:moveTo>
                    <a:pt x="0" y="0"/>
                  </a:moveTo>
                  <a:lnTo>
                    <a:pt x="2551100" y="0"/>
                  </a:lnTo>
                  <a:lnTo>
                    <a:pt x="2551100" y="2551100"/>
                  </a:lnTo>
                  <a:lnTo>
                    <a:pt x="0" y="2551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sp>
        <p:nvSpPr>
          <p:cNvPr id="23" name="Metin kutusu 22"/>
          <p:cNvSpPr txBox="1"/>
          <p:nvPr/>
        </p:nvSpPr>
        <p:spPr>
          <a:xfrm>
            <a:off x="1004803" y="2425125"/>
            <a:ext cx="63103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tr-TR" sz="2800" dirty="0" smtClean="0">
                <a:solidFill>
                  <a:srgbClr val="FF0000"/>
                </a:solidFill>
              </a:rPr>
              <a:t>Tasarımların </a:t>
            </a:r>
            <a:r>
              <a:rPr lang="tr-TR" sz="2800" dirty="0" err="1" smtClean="0">
                <a:solidFill>
                  <a:srgbClr val="FF0000"/>
                </a:solidFill>
              </a:rPr>
              <a:t>FPGA’da</a:t>
            </a:r>
            <a:r>
              <a:rPr lang="tr-TR" sz="2800" dirty="0" smtClean="0">
                <a:solidFill>
                  <a:srgbClr val="FF0000"/>
                </a:solidFill>
              </a:rPr>
              <a:t> çalıştırılması</a:t>
            </a:r>
            <a:endParaRPr lang="tr-TR" sz="2800" dirty="0">
              <a:solidFill>
                <a:srgbClr val="FF0000"/>
              </a:solidFill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1876400" y="911414"/>
            <a:ext cx="11687200" cy="6901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330"/>
              </a:lnSpc>
              <a:spcBef>
                <a:spcPct val="0"/>
              </a:spcBef>
            </a:pPr>
            <a:r>
              <a:rPr lang="tr-TR" sz="4800" b="1" dirty="0" smtClean="0">
                <a:solidFill>
                  <a:srgbClr val="3F5694"/>
                </a:solidFill>
                <a:latin typeface="Calibri" panose="020F0502020204030204" pitchFamily="34" charset="0"/>
                <a:ea typeface="Big Shoulders Display Bold"/>
                <a:cs typeface="Calibri" panose="020F0502020204030204" pitchFamily="34" charset="0"/>
                <a:sym typeface="Big Shoulders Display Bold"/>
              </a:rPr>
              <a:t>Yaz Okulu, 04.08 – 25.08.2025</a:t>
            </a:r>
            <a:endParaRPr lang="en-US" sz="4800" b="1" dirty="0">
              <a:solidFill>
                <a:srgbClr val="3F5694"/>
              </a:solidFill>
              <a:latin typeface="Calibri" panose="020F0502020204030204" pitchFamily="34" charset="0"/>
              <a:ea typeface="Big Shoulders Display Bold"/>
              <a:cs typeface="Calibri" panose="020F0502020204030204" pitchFamily="34" charset="0"/>
              <a:sym typeface="Big Shoulders Display Bold"/>
            </a:endParaRPr>
          </a:p>
        </p:txBody>
      </p:sp>
      <p:sp>
        <p:nvSpPr>
          <p:cNvPr id="22" name="Metin kutusu 21"/>
          <p:cNvSpPr txBox="1"/>
          <p:nvPr/>
        </p:nvSpPr>
        <p:spPr>
          <a:xfrm>
            <a:off x="1004803" y="3364285"/>
            <a:ext cx="6310398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tr-TR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Benzer durum </a:t>
            </a:r>
            <a:r>
              <a:rPr lang="tr-TR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FPGA’lar</a:t>
            </a:r>
            <a:r>
              <a:rPr lang="tr-TR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için de geçerlidir.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tr-TR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Tasarımlar </a:t>
            </a:r>
            <a:r>
              <a:rPr lang="tr-TR" sz="2400" dirty="0" err="1" smtClean="0">
                <a:solidFill>
                  <a:srgbClr val="00B050"/>
                </a:solidFill>
              </a:rPr>
              <a:t>Verilog</a:t>
            </a:r>
            <a:r>
              <a:rPr lang="tr-TR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tr-TR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SystemVerilog</a:t>
            </a:r>
            <a:r>
              <a:rPr lang="tr-TR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veya VHDL gibi dillerle oluşturulur.</a:t>
            </a:r>
            <a:endParaRPr lang="tr-TR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tr-TR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Sentezleme</a:t>
            </a:r>
            <a:r>
              <a:rPr lang="tr-TR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işlemi sonrası ise </a:t>
            </a:r>
            <a:r>
              <a:rPr lang="tr-TR" sz="2400" dirty="0" smtClean="0">
                <a:solidFill>
                  <a:srgbClr val="00B050"/>
                </a:solidFill>
              </a:rPr>
              <a:t>HDL</a:t>
            </a:r>
            <a:r>
              <a:rPr lang="tr-TR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ile oluşturulan tasarımlar </a:t>
            </a:r>
            <a:r>
              <a:rPr lang="tr-TR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kapılara</a:t>
            </a:r>
            <a:r>
              <a:rPr lang="tr-TR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dönüştürülerek çalıştırılır.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tr-TR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Tıpkı C’de olduğu gibi </a:t>
            </a:r>
            <a:r>
              <a:rPr lang="tr-TR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HDL’lerde</a:t>
            </a:r>
            <a:r>
              <a:rPr lang="tr-TR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tasarımcıların işini oldukça kolaylaştırmıştır.</a:t>
            </a:r>
            <a:endParaRPr lang="tr-TR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2290" name="Picture 2" descr="1 Field-programmable gate array (FPGA) design flow | Download Scientific  Diagram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6800" y="2278442"/>
            <a:ext cx="8851009" cy="5107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4387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16426" y="244689"/>
            <a:ext cx="482407" cy="482407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22828" tIns="22828" rIns="22828" bIns="22828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-592954" y="8083927"/>
            <a:ext cx="2354633" cy="2348747"/>
          </a:xfrm>
          <a:custGeom>
            <a:avLst/>
            <a:gdLst/>
            <a:ahLst/>
            <a:cxnLst/>
            <a:rect l="l" t="t" r="r" b="b"/>
            <a:pathLst>
              <a:path w="2354633" h="2348747">
                <a:moveTo>
                  <a:pt x="0" y="0"/>
                </a:moveTo>
                <a:lnTo>
                  <a:pt x="2354634" y="0"/>
                </a:lnTo>
                <a:lnTo>
                  <a:pt x="2354634" y="2348746"/>
                </a:lnTo>
                <a:lnTo>
                  <a:pt x="0" y="23487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10800000">
            <a:off x="16042282" y="-447276"/>
            <a:ext cx="2354633" cy="2348747"/>
          </a:xfrm>
          <a:custGeom>
            <a:avLst/>
            <a:gdLst/>
            <a:ahLst/>
            <a:cxnLst/>
            <a:rect l="l" t="t" r="r" b="b"/>
            <a:pathLst>
              <a:path w="2354633" h="2348747">
                <a:moveTo>
                  <a:pt x="0" y="0"/>
                </a:moveTo>
                <a:lnTo>
                  <a:pt x="2354633" y="0"/>
                </a:lnTo>
                <a:lnTo>
                  <a:pt x="2354633" y="2348746"/>
                </a:lnTo>
                <a:lnTo>
                  <a:pt x="0" y="23487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0" y="0"/>
            <a:ext cx="5553689" cy="2303932"/>
          </a:xfrm>
          <a:custGeom>
            <a:avLst/>
            <a:gdLst/>
            <a:ahLst/>
            <a:cxnLst/>
            <a:rect l="l" t="t" r="r" b="b"/>
            <a:pathLst>
              <a:path w="5553689" h="2303932">
                <a:moveTo>
                  <a:pt x="0" y="0"/>
                </a:moveTo>
                <a:lnTo>
                  <a:pt x="5553689" y="0"/>
                </a:lnTo>
                <a:lnTo>
                  <a:pt x="5553689" y="2303932"/>
                </a:lnTo>
                <a:lnTo>
                  <a:pt x="0" y="230393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1401" t="-23621" r="-16842" b="-233576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4088754" y="129445"/>
            <a:ext cx="2351373" cy="790175"/>
          </a:xfrm>
          <a:custGeom>
            <a:avLst/>
            <a:gdLst/>
            <a:ahLst/>
            <a:cxnLst/>
            <a:rect l="l" t="t" r="r" b="b"/>
            <a:pathLst>
              <a:path w="2351373" h="790175">
                <a:moveTo>
                  <a:pt x="0" y="0"/>
                </a:moveTo>
                <a:lnTo>
                  <a:pt x="2351374" y="0"/>
                </a:lnTo>
                <a:lnTo>
                  <a:pt x="2351374" y="790175"/>
                </a:lnTo>
                <a:lnTo>
                  <a:pt x="0" y="7901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45877" b="-151699"/>
            </a:stretch>
          </a:blipFill>
        </p:spPr>
      </p:sp>
      <p:sp>
        <p:nvSpPr>
          <p:cNvPr id="9" name="AutoShape 9"/>
          <p:cNvSpPr/>
          <p:nvPr/>
        </p:nvSpPr>
        <p:spPr>
          <a:xfrm flipV="1">
            <a:off x="1798847" y="1596459"/>
            <a:ext cx="14533023" cy="21848"/>
          </a:xfrm>
          <a:prstGeom prst="line">
            <a:avLst/>
          </a:prstGeom>
          <a:ln w="19050" cap="flat">
            <a:solidFill>
              <a:srgbClr val="000000">
                <a:alpha val="2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AutoShape 10"/>
          <p:cNvSpPr/>
          <p:nvPr/>
        </p:nvSpPr>
        <p:spPr>
          <a:xfrm>
            <a:off x="1798826" y="9229725"/>
            <a:ext cx="14533032" cy="19050"/>
          </a:xfrm>
          <a:prstGeom prst="line">
            <a:avLst/>
          </a:prstGeom>
          <a:ln w="19050" cap="flat">
            <a:solidFill>
              <a:srgbClr val="000000">
                <a:alpha val="2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" name="Freeform 11"/>
          <p:cNvSpPr/>
          <p:nvPr/>
        </p:nvSpPr>
        <p:spPr>
          <a:xfrm rot="5400000">
            <a:off x="-780599" y="2274405"/>
            <a:ext cx="2351373" cy="790175"/>
          </a:xfrm>
          <a:custGeom>
            <a:avLst/>
            <a:gdLst/>
            <a:ahLst/>
            <a:cxnLst/>
            <a:rect l="l" t="t" r="r" b="b"/>
            <a:pathLst>
              <a:path w="2351373" h="790175">
                <a:moveTo>
                  <a:pt x="0" y="0"/>
                </a:moveTo>
                <a:lnTo>
                  <a:pt x="2351373" y="0"/>
                </a:lnTo>
                <a:lnTo>
                  <a:pt x="2351373" y="790175"/>
                </a:lnTo>
                <a:lnTo>
                  <a:pt x="0" y="7901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45877" b="-151699"/>
            </a:stretch>
          </a:blipFill>
        </p:spPr>
      </p:sp>
      <p:sp>
        <p:nvSpPr>
          <p:cNvPr id="12" name="Freeform 12"/>
          <p:cNvSpPr/>
          <p:nvPr/>
        </p:nvSpPr>
        <p:spPr>
          <a:xfrm rot="-10800000">
            <a:off x="12835475" y="8218691"/>
            <a:ext cx="5452525" cy="2708222"/>
          </a:xfrm>
          <a:custGeom>
            <a:avLst/>
            <a:gdLst/>
            <a:ahLst/>
            <a:cxnLst/>
            <a:rect l="l" t="t" r="r" b="b"/>
            <a:pathLst>
              <a:path w="5452525" h="2708222">
                <a:moveTo>
                  <a:pt x="0" y="0"/>
                </a:moveTo>
                <a:lnTo>
                  <a:pt x="5452525" y="0"/>
                </a:lnTo>
                <a:lnTo>
                  <a:pt x="5452525" y="2708222"/>
                </a:lnTo>
                <a:lnTo>
                  <a:pt x="0" y="27082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0157" r="-20837" b="-203874"/>
            </a:stretch>
          </a:blipFill>
        </p:spPr>
      </p:sp>
      <p:grpSp>
        <p:nvGrpSpPr>
          <p:cNvPr id="14" name="Group 14"/>
          <p:cNvGrpSpPr/>
          <p:nvPr/>
        </p:nvGrpSpPr>
        <p:grpSpPr>
          <a:xfrm>
            <a:off x="152400" y="165680"/>
            <a:ext cx="1589061" cy="1701220"/>
            <a:chOff x="0" y="0"/>
            <a:chExt cx="2614821" cy="2551100"/>
          </a:xfrm>
        </p:grpSpPr>
        <p:sp>
          <p:nvSpPr>
            <p:cNvPr id="15" name="TextBox 15"/>
            <p:cNvSpPr txBox="1"/>
            <p:nvPr/>
          </p:nvSpPr>
          <p:spPr>
            <a:xfrm>
              <a:off x="524690" y="1809580"/>
              <a:ext cx="2090131" cy="4254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24"/>
                </a:lnSpc>
                <a:spcBef>
                  <a:spcPct val="0"/>
                </a:spcBef>
              </a:pPr>
              <a:r>
                <a:rPr lang="en-US" sz="1874" b="1">
                  <a:solidFill>
                    <a:srgbClr val="3F5694"/>
                  </a:solidFill>
                  <a:latin typeface="Poppins Semi-Bold"/>
                  <a:ea typeface="Poppins Semi-Bold"/>
                  <a:cs typeface="Poppins Semi-Bold"/>
                  <a:sym typeface="Poppins Semi-Bold"/>
                </a:rPr>
                <a:t>AKADEMİ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0" y="0"/>
              <a:ext cx="2551100" cy="2551100"/>
            </a:xfrm>
            <a:custGeom>
              <a:avLst/>
              <a:gdLst/>
              <a:ahLst/>
              <a:cxnLst/>
              <a:rect l="l" t="t" r="r" b="b"/>
              <a:pathLst>
                <a:path w="2551100" h="2551100">
                  <a:moveTo>
                    <a:pt x="0" y="0"/>
                  </a:moveTo>
                  <a:lnTo>
                    <a:pt x="2551100" y="0"/>
                  </a:lnTo>
                  <a:lnTo>
                    <a:pt x="2551100" y="2551100"/>
                  </a:lnTo>
                  <a:lnTo>
                    <a:pt x="0" y="2551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sp>
        <p:nvSpPr>
          <p:cNvPr id="23" name="Metin kutusu 22"/>
          <p:cNvSpPr txBox="1"/>
          <p:nvPr/>
        </p:nvSpPr>
        <p:spPr>
          <a:xfrm>
            <a:off x="1004803" y="2425125"/>
            <a:ext cx="63103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tr-TR" sz="2800" dirty="0" err="1" smtClean="0">
                <a:solidFill>
                  <a:srgbClr val="FF0000"/>
                </a:solidFill>
              </a:rPr>
              <a:t>FPGA’ların</a:t>
            </a:r>
            <a:r>
              <a:rPr lang="tr-TR" sz="2800" dirty="0" smtClean="0">
                <a:solidFill>
                  <a:srgbClr val="FF0000"/>
                </a:solidFill>
              </a:rPr>
              <a:t> kullanımı</a:t>
            </a:r>
            <a:endParaRPr lang="tr-TR" sz="2800" dirty="0">
              <a:solidFill>
                <a:srgbClr val="FF0000"/>
              </a:solidFill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1876400" y="911414"/>
            <a:ext cx="11687200" cy="6901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330"/>
              </a:lnSpc>
              <a:spcBef>
                <a:spcPct val="0"/>
              </a:spcBef>
            </a:pPr>
            <a:r>
              <a:rPr lang="tr-TR" sz="4800" b="1" dirty="0" smtClean="0">
                <a:solidFill>
                  <a:srgbClr val="3F5694"/>
                </a:solidFill>
                <a:latin typeface="Calibri" panose="020F0502020204030204" pitchFamily="34" charset="0"/>
                <a:ea typeface="Big Shoulders Display Bold"/>
                <a:cs typeface="Calibri" panose="020F0502020204030204" pitchFamily="34" charset="0"/>
                <a:sym typeface="Big Shoulders Display Bold"/>
              </a:rPr>
              <a:t>Yaz Okulu, 04.08 – 25.08.2025</a:t>
            </a:r>
            <a:endParaRPr lang="en-US" sz="4800" b="1" dirty="0">
              <a:solidFill>
                <a:srgbClr val="3F5694"/>
              </a:solidFill>
              <a:latin typeface="Calibri" panose="020F0502020204030204" pitchFamily="34" charset="0"/>
              <a:ea typeface="Big Shoulders Display Bold"/>
              <a:cs typeface="Calibri" panose="020F0502020204030204" pitchFamily="34" charset="0"/>
              <a:sym typeface="Big Shoulders Display Bold"/>
            </a:endParaRPr>
          </a:p>
        </p:txBody>
      </p:sp>
      <p:sp>
        <p:nvSpPr>
          <p:cNvPr id="22" name="Metin kutusu 21"/>
          <p:cNvSpPr txBox="1"/>
          <p:nvPr/>
        </p:nvSpPr>
        <p:spPr>
          <a:xfrm>
            <a:off x="1004803" y="3364285"/>
            <a:ext cx="6310398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tr-TR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FPGA’lar</a:t>
            </a:r>
            <a:r>
              <a:rPr lang="tr-TR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yapısında </a:t>
            </a:r>
            <a:r>
              <a:rPr lang="tr-TR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CLB’ler</a:t>
            </a:r>
            <a:r>
              <a:rPr lang="tr-TR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barındırır.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tr-TR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CLB’ler</a:t>
            </a:r>
            <a:r>
              <a:rPr lang="tr-TR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LUT ve FF elemanlarından oluşur.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tr-TR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LUT (</a:t>
            </a:r>
            <a:r>
              <a:rPr lang="tr-TR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Look</a:t>
            </a:r>
            <a:r>
              <a:rPr lang="tr-TR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tr-TR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Up</a:t>
            </a:r>
            <a:r>
              <a:rPr lang="tr-TR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tr-TR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Table</a:t>
            </a:r>
            <a:r>
              <a:rPr lang="tr-TR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) aslında sayısal tasarımdaki doğruluk tablolarının karşılığıdır.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tr-TR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Doğruluk tablosundaki ilgili satır değeri CLB içindeki </a:t>
            </a:r>
            <a:r>
              <a:rPr lang="tr-TR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FF’de</a:t>
            </a:r>
            <a:r>
              <a:rPr lang="tr-TR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saklanır.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tr-TR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Eğer tek bir CLB içindeki LUT veya FF sayısı yeterli gelmezse bu durumda başka bir </a:t>
            </a:r>
            <a:r>
              <a:rPr lang="tr-TR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CLB’dekiler</a:t>
            </a:r>
            <a:r>
              <a:rPr lang="tr-TR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kullanılır.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tr-TR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Her iki </a:t>
            </a:r>
            <a:r>
              <a:rPr lang="tr-TR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CLB’ler</a:t>
            </a:r>
            <a:r>
              <a:rPr lang="tr-TR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tellerin </a:t>
            </a:r>
            <a:r>
              <a:rPr lang="tr-TR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anahtarlanması</a:t>
            </a:r>
            <a:r>
              <a:rPr lang="tr-TR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sayesinde birbirine bağlanır.</a:t>
            </a:r>
          </a:p>
        </p:txBody>
      </p:sp>
      <p:pic>
        <p:nvPicPr>
          <p:cNvPr id="13314" name="Picture 2" descr="FPGA Vs Mikrodenetleyici - İhtiyaçlarınız İçin Daha İyi Olan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2954580"/>
            <a:ext cx="9381643" cy="4998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3102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16426" y="244689"/>
            <a:ext cx="482407" cy="482407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22828" tIns="22828" rIns="22828" bIns="22828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-592954" y="8083927"/>
            <a:ext cx="2354633" cy="2348747"/>
          </a:xfrm>
          <a:custGeom>
            <a:avLst/>
            <a:gdLst/>
            <a:ahLst/>
            <a:cxnLst/>
            <a:rect l="l" t="t" r="r" b="b"/>
            <a:pathLst>
              <a:path w="2354633" h="2348747">
                <a:moveTo>
                  <a:pt x="0" y="0"/>
                </a:moveTo>
                <a:lnTo>
                  <a:pt x="2354634" y="0"/>
                </a:lnTo>
                <a:lnTo>
                  <a:pt x="2354634" y="2348746"/>
                </a:lnTo>
                <a:lnTo>
                  <a:pt x="0" y="23487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10800000">
            <a:off x="16042282" y="-447276"/>
            <a:ext cx="2354633" cy="2348747"/>
          </a:xfrm>
          <a:custGeom>
            <a:avLst/>
            <a:gdLst/>
            <a:ahLst/>
            <a:cxnLst/>
            <a:rect l="l" t="t" r="r" b="b"/>
            <a:pathLst>
              <a:path w="2354633" h="2348747">
                <a:moveTo>
                  <a:pt x="0" y="0"/>
                </a:moveTo>
                <a:lnTo>
                  <a:pt x="2354633" y="0"/>
                </a:lnTo>
                <a:lnTo>
                  <a:pt x="2354633" y="2348746"/>
                </a:lnTo>
                <a:lnTo>
                  <a:pt x="0" y="23487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0" y="0"/>
            <a:ext cx="5553689" cy="2303932"/>
          </a:xfrm>
          <a:custGeom>
            <a:avLst/>
            <a:gdLst/>
            <a:ahLst/>
            <a:cxnLst/>
            <a:rect l="l" t="t" r="r" b="b"/>
            <a:pathLst>
              <a:path w="5553689" h="2303932">
                <a:moveTo>
                  <a:pt x="0" y="0"/>
                </a:moveTo>
                <a:lnTo>
                  <a:pt x="5553689" y="0"/>
                </a:lnTo>
                <a:lnTo>
                  <a:pt x="5553689" y="2303932"/>
                </a:lnTo>
                <a:lnTo>
                  <a:pt x="0" y="230393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1401" t="-23621" r="-16842" b="-233576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4088754" y="129445"/>
            <a:ext cx="2351373" cy="790175"/>
          </a:xfrm>
          <a:custGeom>
            <a:avLst/>
            <a:gdLst/>
            <a:ahLst/>
            <a:cxnLst/>
            <a:rect l="l" t="t" r="r" b="b"/>
            <a:pathLst>
              <a:path w="2351373" h="790175">
                <a:moveTo>
                  <a:pt x="0" y="0"/>
                </a:moveTo>
                <a:lnTo>
                  <a:pt x="2351374" y="0"/>
                </a:lnTo>
                <a:lnTo>
                  <a:pt x="2351374" y="790175"/>
                </a:lnTo>
                <a:lnTo>
                  <a:pt x="0" y="7901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45877" b="-151699"/>
            </a:stretch>
          </a:blipFill>
        </p:spPr>
      </p:sp>
      <p:sp>
        <p:nvSpPr>
          <p:cNvPr id="9" name="AutoShape 9"/>
          <p:cNvSpPr/>
          <p:nvPr/>
        </p:nvSpPr>
        <p:spPr>
          <a:xfrm flipV="1">
            <a:off x="1798847" y="1596459"/>
            <a:ext cx="14533023" cy="21848"/>
          </a:xfrm>
          <a:prstGeom prst="line">
            <a:avLst/>
          </a:prstGeom>
          <a:ln w="19050" cap="flat">
            <a:solidFill>
              <a:srgbClr val="000000">
                <a:alpha val="2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AutoShape 10"/>
          <p:cNvSpPr/>
          <p:nvPr/>
        </p:nvSpPr>
        <p:spPr>
          <a:xfrm>
            <a:off x="1798826" y="9229725"/>
            <a:ext cx="14533032" cy="19050"/>
          </a:xfrm>
          <a:prstGeom prst="line">
            <a:avLst/>
          </a:prstGeom>
          <a:ln w="19050" cap="flat">
            <a:solidFill>
              <a:srgbClr val="000000">
                <a:alpha val="2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" name="Freeform 11"/>
          <p:cNvSpPr/>
          <p:nvPr/>
        </p:nvSpPr>
        <p:spPr>
          <a:xfrm rot="5400000">
            <a:off x="-780599" y="2274405"/>
            <a:ext cx="2351373" cy="790175"/>
          </a:xfrm>
          <a:custGeom>
            <a:avLst/>
            <a:gdLst/>
            <a:ahLst/>
            <a:cxnLst/>
            <a:rect l="l" t="t" r="r" b="b"/>
            <a:pathLst>
              <a:path w="2351373" h="790175">
                <a:moveTo>
                  <a:pt x="0" y="0"/>
                </a:moveTo>
                <a:lnTo>
                  <a:pt x="2351373" y="0"/>
                </a:lnTo>
                <a:lnTo>
                  <a:pt x="2351373" y="790175"/>
                </a:lnTo>
                <a:lnTo>
                  <a:pt x="0" y="7901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45877" b="-151699"/>
            </a:stretch>
          </a:blipFill>
        </p:spPr>
      </p:sp>
      <p:sp>
        <p:nvSpPr>
          <p:cNvPr id="12" name="Freeform 12"/>
          <p:cNvSpPr/>
          <p:nvPr/>
        </p:nvSpPr>
        <p:spPr>
          <a:xfrm rot="-10800000">
            <a:off x="12835475" y="8218691"/>
            <a:ext cx="5452525" cy="2708222"/>
          </a:xfrm>
          <a:custGeom>
            <a:avLst/>
            <a:gdLst/>
            <a:ahLst/>
            <a:cxnLst/>
            <a:rect l="l" t="t" r="r" b="b"/>
            <a:pathLst>
              <a:path w="5452525" h="2708222">
                <a:moveTo>
                  <a:pt x="0" y="0"/>
                </a:moveTo>
                <a:lnTo>
                  <a:pt x="5452525" y="0"/>
                </a:lnTo>
                <a:lnTo>
                  <a:pt x="5452525" y="2708222"/>
                </a:lnTo>
                <a:lnTo>
                  <a:pt x="0" y="27082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0157" r="-20837" b="-203874"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1876400" y="911414"/>
            <a:ext cx="11687200" cy="6451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330"/>
              </a:lnSpc>
              <a:spcBef>
                <a:spcPct val="0"/>
              </a:spcBef>
            </a:pPr>
            <a:r>
              <a:rPr lang="tr-TR" sz="4000" b="1" dirty="0" smtClean="0">
                <a:solidFill>
                  <a:srgbClr val="3F5694"/>
                </a:solidFill>
                <a:latin typeface="Calibri" panose="020F0502020204030204" pitchFamily="34" charset="0"/>
                <a:ea typeface="Big Shoulders Display Bold"/>
                <a:cs typeface="Calibri" panose="020F0502020204030204" pitchFamily="34" charset="0"/>
                <a:sym typeface="Big Shoulders Display Bold"/>
              </a:rPr>
              <a:t>Sayısal Devre Bileşenleri</a:t>
            </a:r>
            <a:endParaRPr lang="en-US" sz="4000" b="1" dirty="0">
              <a:solidFill>
                <a:srgbClr val="3F5694"/>
              </a:solidFill>
              <a:latin typeface="Calibri" panose="020F0502020204030204" pitchFamily="34" charset="0"/>
              <a:ea typeface="Big Shoulders Display Bold"/>
              <a:cs typeface="Calibri" panose="020F0502020204030204" pitchFamily="34" charset="0"/>
              <a:sym typeface="Big Shoulders Display Bold"/>
            </a:endParaRPr>
          </a:p>
        </p:txBody>
      </p:sp>
      <p:grpSp>
        <p:nvGrpSpPr>
          <p:cNvPr id="14" name="Group 14"/>
          <p:cNvGrpSpPr/>
          <p:nvPr/>
        </p:nvGrpSpPr>
        <p:grpSpPr>
          <a:xfrm>
            <a:off x="152400" y="165680"/>
            <a:ext cx="1589061" cy="1701220"/>
            <a:chOff x="0" y="0"/>
            <a:chExt cx="2614821" cy="2551100"/>
          </a:xfrm>
        </p:grpSpPr>
        <p:sp>
          <p:nvSpPr>
            <p:cNvPr id="15" name="TextBox 15"/>
            <p:cNvSpPr txBox="1"/>
            <p:nvPr/>
          </p:nvSpPr>
          <p:spPr>
            <a:xfrm>
              <a:off x="524690" y="1809580"/>
              <a:ext cx="2090131" cy="4254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24"/>
                </a:lnSpc>
                <a:spcBef>
                  <a:spcPct val="0"/>
                </a:spcBef>
              </a:pPr>
              <a:r>
                <a:rPr lang="en-US" sz="1874" b="1">
                  <a:solidFill>
                    <a:srgbClr val="3F5694"/>
                  </a:solidFill>
                  <a:latin typeface="Poppins Semi-Bold"/>
                  <a:ea typeface="Poppins Semi-Bold"/>
                  <a:cs typeface="Poppins Semi-Bold"/>
                  <a:sym typeface="Poppins Semi-Bold"/>
                </a:rPr>
                <a:t>AKADEMİ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0" y="0"/>
              <a:ext cx="2551100" cy="2551100"/>
            </a:xfrm>
            <a:custGeom>
              <a:avLst/>
              <a:gdLst/>
              <a:ahLst/>
              <a:cxnLst/>
              <a:rect l="l" t="t" r="r" b="b"/>
              <a:pathLst>
                <a:path w="2551100" h="2551100">
                  <a:moveTo>
                    <a:pt x="0" y="0"/>
                  </a:moveTo>
                  <a:lnTo>
                    <a:pt x="2551100" y="0"/>
                  </a:lnTo>
                  <a:lnTo>
                    <a:pt x="2551100" y="2551100"/>
                  </a:lnTo>
                  <a:lnTo>
                    <a:pt x="0" y="2551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sp>
        <p:nvSpPr>
          <p:cNvPr id="20" name="Metin kutusu 19"/>
          <p:cNvSpPr txBox="1"/>
          <p:nvPr/>
        </p:nvSpPr>
        <p:spPr>
          <a:xfrm>
            <a:off x="1361652" y="2283519"/>
            <a:ext cx="7782348" cy="634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1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tr-TR" sz="3200" b="1" dirty="0" smtClean="0"/>
              <a:t>Sayısal Tasarım 3 önemli bileşenden oluşur.</a:t>
            </a:r>
          </a:p>
          <a:p>
            <a:pPr marL="514350" indent="-514350">
              <a:lnSpc>
                <a:spcPct val="110000"/>
              </a:lnSpc>
              <a:spcAft>
                <a:spcPts val="1200"/>
              </a:spcAft>
              <a:buFont typeface="+mj-lt"/>
              <a:buAutoNum type="arabicPeriod"/>
            </a:pPr>
            <a:r>
              <a:rPr lang="tr-TR" sz="2800" b="1" dirty="0" smtClean="0">
                <a:solidFill>
                  <a:srgbClr val="00B050"/>
                </a:solidFill>
              </a:rPr>
              <a:t>Bileşik devreler (</a:t>
            </a:r>
            <a:r>
              <a:rPr lang="tr-TR" sz="2800" b="1" dirty="0" err="1" smtClean="0">
                <a:solidFill>
                  <a:srgbClr val="00B050"/>
                </a:solidFill>
              </a:rPr>
              <a:t>Combinational</a:t>
            </a:r>
            <a:r>
              <a:rPr lang="tr-TR" sz="2800" b="1" dirty="0" smtClean="0">
                <a:solidFill>
                  <a:srgbClr val="00B050"/>
                </a:solidFill>
              </a:rPr>
              <a:t> Logic): </a:t>
            </a:r>
          </a:p>
          <a:p>
            <a:pPr marL="914400" lvl="1" indent="-457200">
              <a:lnSpc>
                <a:spcPct val="11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tr-TR" sz="2800" dirty="0" smtClean="0">
                <a:solidFill>
                  <a:srgbClr val="00B050"/>
                </a:solidFill>
              </a:rPr>
              <a:t>İşlemlerin yapıldığı asıl gecikmelerin oluştuğu bölümdür.</a:t>
            </a:r>
          </a:p>
          <a:p>
            <a:pPr marL="514350" indent="-514350">
              <a:lnSpc>
                <a:spcPct val="110000"/>
              </a:lnSpc>
              <a:spcAft>
                <a:spcPts val="1200"/>
              </a:spcAft>
              <a:buFont typeface="+mj-lt"/>
              <a:buAutoNum type="arabicPeriod"/>
            </a:pPr>
            <a:r>
              <a:rPr lang="tr-TR" sz="2800" b="1" dirty="0" smtClean="0"/>
              <a:t>Kaydediciler (Bellek): </a:t>
            </a:r>
          </a:p>
          <a:p>
            <a:pPr marL="971550" lvl="1" indent="-514350">
              <a:lnSpc>
                <a:spcPct val="11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tr-TR" sz="2800" dirty="0" smtClean="0"/>
              <a:t>İşlem sonucunda oluşan verilerin kaydedildiği bölümdür.</a:t>
            </a:r>
          </a:p>
          <a:p>
            <a:pPr marL="514350" indent="-514350">
              <a:lnSpc>
                <a:spcPct val="110000"/>
              </a:lnSpc>
              <a:spcAft>
                <a:spcPts val="1200"/>
              </a:spcAft>
              <a:buFont typeface="+mj-lt"/>
              <a:buAutoNum type="arabicPeriod"/>
            </a:pPr>
            <a:r>
              <a:rPr lang="tr-TR" sz="2800" b="1" dirty="0" smtClean="0">
                <a:solidFill>
                  <a:schemeClr val="accent6"/>
                </a:solidFill>
              </a:rPr>
              <a:t>Kontrol Birimi (FSM):</a:t>
            </a:r>
          </a:p>
          <a:p>
            <a:pPr marL="971550" lvl="1" indent="-514350">
              <a:lnSpc>
                <a:spcPct val="11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tr-TR" sz="2800" dirty="0" smtClean="0">
                <a:solidFill>
                  <a:schemeClr val="accent6"/>
                </a:solidFill>
              </a:rPr>
              <a:t>İşlemlerin sırasını ve zamanını tayin eden bölümdür.</a:t>
            </a:r>
          </a:p>
        </p:txBody>
      </p:sp>
      <p:sp>
        <p:nvSpPr>
          <p:cNvPr id="21" name="TextBox 10"/>
          <p:cNvSpPr txBox="1"/>
          <p:nvPr/>
        </p:nvSpPr>
        <p:spPr>
          <a:xfrm>
            <a:off x="14412472" y="9347106"/>
            <a:ext cx="2298529" cy="5016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r-TR" sz="2400" spc="500" dirty="0" smtClean="0">
                <a:solidFill>
                  <a:srgbClr val="004AAD"/>
                </a:solidFill>
                <a:latin typeface="Poppins"/>
                <a:ea typeface="Poppins"/>
                <a:cs typeface="Poppins"/>
                <a:sym typeface="Poppins"/>
              </a:rPr>
              <a:t>Bölüm-2</a:t>
            </a:r>
          </a:p>
        </p:txBody>
      </p:sp>
      <p:graphicFrame>
        <p:nvGraphicFramePr>
          <p:cNvPr id="17" name="Diyagram 16"/>
          <p:cNvGraphicFramePr/>
          <p:nvPr>
            <p:extLst/>
          </p:nvPr>
        </p:nvGraphicFramePr>
        <p:xfrm>
          <a:off x="9296399" y="2141284"/>
          <a:ext cx="7798753" cy="68122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7958364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Graphic spid="17" grpId="0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16426" y="244689"/>
            <a:ext cx="482407" cy="482407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22828" tIns="22828" rIns="22828" bIns="22828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-592954" y="8083927"/>
            <a:ext cx="2354633" cy="2348747"/>
          </a:xfrm>
          <a:custGeom>
            <a:avLst/>
            <a:gdLst/>
            <a:ahLst/>
            <a:cxnLst/>
            <a:rect l="l" t="t" r="r" b="b"/>
            <a:pathLst>
              <a:path w="2354633" h="2348747">
                <a:moveTo>
                  <a:pt x="0" y="0"/>
                </a:moveTo>
                <a:lnTo>
                  <a:pt x="2354634" y="0"/>
                </a:lnTo>
                <a:lnTo>
                  <a:pt x="2354634" y="2348746"/>
                </a:lnTo>
                <a:lnTo>
                  <a:pt x="0" y="23487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10800000">
            <a:off x="16042282" y="-447276"/>
            <a:ext cx="2354633" cy="2348747"/>
          </a:xfrm>
          <a:custGeom>
            <a:avLst/>
            <a:gdLst/>
            <a:ahLst/>
            <a:cxnLst/>
            <a:rect l="l" t="t" r="r" b="b"/>
            <a:pathLst>
              <a:path w="2354633" h="2348747">
                <a:moveTo>
                  <a:pt x="0" y="0"/>
                </a:moveTo>
                <a:lnTo>
                  <a:pt x="2354633" y="0"/>
                </a:lnTo>
                <a:lnTo>
                  <a:pt x="2354633" y="2348746"/>
                </a:lnTo>
                <a:lnTo>
                  <a:pt x="0" y="23487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0" y="0"/>
            <a:ext cx="5553689" cy="2303932"/>
          </a:xfrm>
          <a:custGeom>
            <a:avLst/>
            <a:gdLst/>
            <a:ahLst/>
            <a:cxnLst/>
            <a:rect l="l" t="t" r="r" b="b"/>
            <a:pathLst>
              <a:path w="5553689" h="2303932">
                <a:moveTo>
                  <a:pt x="0" y="0"/>
                </a:moveTo>
                <a:lnTo>
                  <a:pt x="5553689" y="0"/>
                </a:lnTo>
                <a:lnTo>
                  <a:pt x="5553689" y="2303932"/>
                </a:lnTo>
                <a:lnTo>
                  <a:pt x="0" y="230393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1401" t="-23621" r="-16842" b="-233576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4088754" y="129445"/>
            <a:ext cx="2351373" cy="790175"/>
          </a:xfrm>
          <a:custGeom>
            <a:avLst/>
            <a:gdLst/>
            <a:ahLst/>
            <a:cxnLst/>
            <a:rect l="l" t="t" r="r" b="b"/>
            <a:pathLst>
              <a:path w="2351373" h="790175">
                <a:moveTo>
                  <a:pt x="0" y="0"/>
                </a:moveTo>
                <a:lnTo>
                  <a:pt x="2351374" y="0"/>
                </a:lnTo>
                <a:lnTo>
                  <a:pt x="2351374" y="790175"/>
                </a:lnTo>
                <a:lnTo>
                  <a:pt x="0" y="7901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45877" b="-151699"/>
            </a:stretch>
          </a:blipFill>
        </p:spPr>
      </p:sp>
      <p:sp>
        <p:nvSpPr>
          <p:cNvPr id="9" name="AutoShape 9"/>
          <p:cNvSpPr/>
          <p:nvPr/>
        </p:nvSpPr>
        <p:spPr>
          <a:xfrm flipV="1">
            <a:off x="1798847" y="1596459"/>
            <a:ext cx="14533023" cy="21848"/>
          </a:xfrm>
          <a:prstGeom prst="line">
            <a:avLst/>
          </a:prstGeom>
          <a:ln w="19050" cap="flat">
            <a:solidFill>
              <a:srgbClr val="000000">
                <a:alpha val="2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AutoShape 10"/>
          <p:cNvSpPr/>
          <p:nvPr/>
        </p:nvSpPr>
        <p:spPr>
          <a:xfrm>
            <a:off x="1798826" y="9229725"/>
            <a:ext cx="14533032" cy="19050"/>
          </a:xfrm>
          <a:prstGeom prst="line">
            <a:avLst/>
          </a:prstGeom>
          <a:ln w="19050" cap="flat">
            <a:solidFill>
              <a:srgbClr val="000000">
                <a:alpha val="2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" name="Freeform 11"/>
          <p:cNvSpPr/>
          <p:nvPr/>
        </p:nvSpPr>
        <p:spPr>
          <a:xfrm rot="5400000">
            <a:off x="-780599" y="2274405"/>
            <a:ext cx="2351373" cy="790175"/>
          </a:xfrm>
          <a:custGeom>
            <a:avLst/>
            <a:gdLst/>
            <a:ahLst/>
            <a:cxnLst/>
            <a:rect l="l" t="t" r="r" b="b"/>
            <a:pathLst>
              <a:path w="2351373" h="790175">
                <a:moveTo>
                  <a:pt x="0" y="0"/>
                </a:moveTo>
                <a:lnTo>
                  <a:pt x="2351373" y="0"/>
                </a:lnTo>
                <a:lnTo>
                  <a:pt x="2351373" y="790175"/>
                </a:lnTo>
                <a:lnTo>
                  <a:pt x="0" y="7901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45877" b="-151699"/>
            </a:stretch>
          </a:blipFill>
        </p:spPr>
      </p:sp>
      <p:sp>
        <p:nvSpPr>
          <p:cNvPr id="12" name="Freeform 12"/>
          <p:cNvSpPr/>
          <p:nvPr/>
        </p:nvSpPr>
        <p:spPr>
          <a:xfrm rot="-10800000">
            <a:off x="12835475" y="8218691"/>
            <a:ext cx="5452525" cy="2708222"/>
          </a:xfrm>
          <a:custGeom>
            <a:avLst/>
            <a:gdLst/>
            <a:ahLst/>
            <a:cxnLst/>
            <a:rect l="l" t="t" r="r" b="b"/>
            <a:pathLst>
              <a:path w="5452525" h="2708222">
                <a:moveTo>
                  <a:pt x="0" y="0"/>
                </a:moveTo>
                <a:lnTo>
                  <a:pt x="5452525" y="0"/>
                </a:lnTo>
                <a:lnTo>
                  <a:pt x="5452525" y="2708222"/>
                </a:lnTo>
                <a:lnTo>
                  <a:pt x="0" y="27082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0157" r="-20837" b="-203874"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1876400" y="911414"/>
            <a:ext cx="11687200" cy="6451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330"/>
              </a:lnSpc>
              <a:spcBef>
                <a:spcPct val="0"/>
              </a:spcBef>
            </a:pPr>
            <a:r>
              <a:rPr lang="tr-TR" sz="4000" b="1" dirty="0" smtClean="0">
                <a:solidFill>
                  <a:srgbClr val="3F5694"/>
                </a:solidFill>
                <a:latin typeface="Calibri" panose="020F0502020204030204" pitchFamily="34" charset="0"/>
                <a:ea typeface="Big Shoulders Display Bold"/>
                <a:cs typeface="Calibri" panose="020F0502020204030204" pitchFamily="34" charset="0"/>
                <a:sym typeface="Big Shoulders Display Bold"/>
              </a:rPr>
              <a:t>Bileşik (</a:t>
            </a:r>
            <a:r>
              <a:rPr lang="tr-TR" sz="4000" b="1" dirty="0" err="1" smtClean="0">
                <a:solidFill>
                  <a:srgbClr val="3F5694"/>
                </a:solidFill>
                <a:latin typeface="Calibri" panose="020F0502020204030204" pitchFamily="34" charset="0"/>
                <a:ea typeface="Big Shoulders Display Bold"/>
                <a:cs typeface="Calibri" panose="020F0502020204030204" pitchFamily="34" charset="0"/>
                <a:sym typeface="Big Shoulders Display Bold"/>
              </a:rPr>
              <a:t>Combinational</a:t>
            </a:r>
            <a:r>
              <a:rPr lang="tr-TR" sz="4000" b="1" dirty="0" smtClean="0">
                <a:solidFill>
                  <a:srgbClr val="3F5694"/>
                </a:solidFill>
                <a:latin typeface="Calibri" panose="020F0502020204030204" pitchFamily="34" charset="0"/>
                <a:ea typeface="Big Shoulders Display Bold"/>
                <a:cs typeface="Calibri" panose="020F0502020204030204" pitchFamily="34" charset="0"/>
                <a:sym typeface="Big Shoulders Display Bold"/>
              </a:rPr>
              <a:t>) Devreler</a:t>
            </a:r>
            <a:endParaRPr lang="en-US" sz="4000" b="1" dirty="0">
              <a:solidFill>
                <a:srgbClr val="3F5694"/>
              </a:solidFill>
              <a:latin typeface="Calibri" panose="020F0502020204030204" pitchFamily="34" charset="0"/>
              <a:ea typeface="Big Shoulders Display Bold"/>
              <a:cs typeface="Calibri" panose="020F0502020204030204" pitchFamily="34" charset="0"/>
              <a:sym typeface="Big Shoulders Display Bold"/>
            </a:endParaRPr>
          </a:p>
        </p:txBody>
      </p:sp>
      <p:grpSp>
        <p:nvGrpSpPr>
          <p:cNvPr id="14" name="Group 14"/>
          <p:cNvGrpSpPr/>
          <p:nvPr/>
        </p:nvGrpSpPr>
        <p:grpSpPr>
          <a:xfrm>
            <a:off x="152400" y="165680"/>
            <a:ext cx="1589061" cy="1701220"/>
            <a:chOff x="0" y="0"/>
            <a:chExt cx="2614821" cy="2551100"/>
          </a:xfrm>
        </p:grpSpPr>
        <p:sp>
          <p:nvSpPr>
            <p:cNvPr id="15" name="TextBox 15"/>
            <p:cNvSpPr txBox="1"/>
            <p:nvPr/>
          </p:nvSpPr>
          <p:spPr>
            <a:xfrm>
              <a:off x="524690" y="1809580"/>
              <a:ext cx="2090131" cy="4254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24"/>
                </a:lnSpc>
                <a:spcBef>
                  <a:spcPct val="0"/>
                </a:spcBef>
              </a:pPr>
              <a:r>
                <a:rPr lang="en-US" sz="1874" b="1">
                  <a:solidFill>
                    <a:srgbClr val="3F5694"/>
                  </a:solidFill>
                  <a:latin typeface="Poppins Semi-Bold"/>
                  <a:ea typeface="Poppins Semi-Bold"/>
                  <a:cs typeface="Poppins Semi-Bold"/>
                  <a:sym typeface="Poppins Semi-Bold"/>
                </a:rPr>
                <a:t>AKADEMİ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0" y="0"/>
              <a:ext cx="2551100" cy="2551100"/>
            </a:xfrm>
            <a:custGeom>
              <a:avLst/>
              <a:gdLst/>
              <a:ahLst/>
              <a:cxnLst/>
              <a:rect l="l" t="t" r="r" b="b"/>
              <a:pathLst>
                <a:path w="2551100" h="2551100">
                  <a:moveTo>
                    <a:pt x="0" y="0"/>
                  </a:moveTo>
                  <a:lnTo>
                    <a:pt x="2551100" y="0"/>
                  </a:lnTo>
                  <a:lnTo>
                    <a:pt x="2551100" y="2551100"/>
                  </a:lnTo>
                  <a:lnTo>
                    <a:pt x="0" y="2551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sp>
        <p:nvSpPr>
          <p:cNvPr id="20" name="Metin kutusu 19"/>
          <p:cNvSpPr txBox="1"/>
          <p:nvPr/>
        </p:nvSpPr>
        <p:spPr>
          <a:xfrm>
            <a:off x="1089056" y="2283519"/>
            <a:ext cx="7782348" cy="1964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1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tr-TR" sz="2800" dirty="0" smtClean="0"/>
              <a:t>Sayısal devrelerde </a:t>
            </a:r>
            <a:r>
              <a:rPr lang="tr-TR" sz="2800" b="1" dirty="0" smtClean="0"/>
              <a:t>işlemlerin</a:t>
            </a:r>
            <a:r>
              <a:rPr lang="tr-TR" sz="2800" dirty="0" smtClean="0"/>
              <a:t> yapıldığı, devre büyüdükçe </a:t>
            </a:r>
            <a:r>
              <a:rPr lang="tr-TR" sz="2800" b="1" dirty="0" smtClean="0">
                <a:solidFill>
                  <a:schemeClr val="tx2"/>
                </a:solidFill>
              </a:rPr>
              <a:t>gecikmenin</a:t>
            </a:r>
            <a:r>
              <a:rPr lang="tr-TR" sz="2800" dirty="0" smtClean="0"/>
              <a:t> arttığı ve bu gecikmeyle devrenin </a:t>
            </a:r>
            <a:r>
              <a:rPr lang="tr-TR" sz="2800" b="1" dirty="0" smtClean="0">
                <a:solidFill>
                  <a:schemeClr val="accent2"/>
                </a:solidFill>
              </a:rPr>
              <a:t>frekans</a:t>
            </a:r>
            <a:r>
              <a:rPr lang="tr-TR" sz="2800" dirty="0" smtClean="0"/>
              <a:t> ve </a:t>
            </a:r>
            <a:r>
              <a:rPr lang="tr-TR" sz="2800" b="1" dirty="0" smtClean="0">
                <a:solidFill>
                  <a:schemeClr val="accent6">
                    <a:lumMod val="75000"/>
                  </a:schemeClr>
                </a:solidFill>
              </a:rPr>
              <a:t>periyodunun</a:t>
            </a:r>
            <a:r>
              <a:rPr lang="tr-TR" sz="2800" dirty="0" smtClean="0"/>
              <a:t> doğrudan etkilendiği aşamadır.</a:t>
            </a:r>
          </a:p>
        </p:txBody>
      </p:sp>
      <p:sp>
        <p:nvSpPr>
          <p:cNvPr id="21" name="TextBox 10"/>
          <p:cNvSpPr txBox="1"/>
          <p:nvPr/>
        </p:nvSpPr>
        <p:spPr>
          <a:xfrm>
            <a:off x="14412472" y="9347106"/>
            <a:ext cx="2298529" cy="5016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r-TR" sz="2400" spc="500" dirty="0" smtClean="0">
                <a:solidFill>
                  <a:srgbClr val="004AAD"/>
                </a:solidFill>
                <a:latin typeface="Poppins"/>
                <a:ea typeface="Poppins"/>
                <a:cs typeface="Poppins"/>
                <a:sym typeface="Poppins"/>
              </a:rPr>
              <a:t>Bölüm-2</a:t>
            </a:r>
          </a:p>
        </p:txBody>
      </p:sp>
      <p:pic>
        <p:nvPicPr>
          <p:cNvPr id="23" name="İçerik Yer Tutucusu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92805" y="2153418"/>
            <a:ext cx="7541589" cy="33835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cxnSp>
        <p:nvCxnSpPr>
          <p:cNvPr id="24" name="Düz Ok Bağlayıcısı 23"/>
          <p:cNvCxnSpPr/>
          <p:nvPr/>
        </p:nvCxnSpPr>
        <p:spPr>
          <a:xfrm flipV="1">
            <a:off x="14412472" y="6304631"/>
            <a:ext cx="410832" cy="114636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Metin kutusu 25"/>
          <p:cNvSpPr txBox="1"/>
          <p:nvPr/>
        </p:nvSpPr>
        <p:spPr>
          <a:xfrm>
            <a:off x="12888943" y="7462357"/>
            <a:ext cx="44773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dirty="0" smtClean="0">
                <a:solidFill>
                  <a:srgbClr val="FF0000"/>
                </a:solidFill>
              </a:rPr>
              <a:t>Kapı seviyesi </a:t>
            </a:r>
            <a:r>
              <a:rPr lang="tr-TR" sz="2400" dirty="0" err="1" smtClean="0">
                <a:solidFill>
                  <a:srgbClr val="FF0000"/>
                </a:solidFill>
              </a:rPr>
              <a:t>kombinasyonel</a:t>
            </a:r>
            <a:r>
              <a:rPr lang="tr-TR" sz="2400" dirty="0" smtClean="0">
                <a:solidFill>
                  <a:srgbClr val="FF0000"/>
                </a:solidFill>
              </a:rPr>
              <a:t> devre</a:t>
            </a:r>
            <a:endParaRPr lang="tr-TR" sz="2400" dirty="0">
              <a:solidFill>
                <a:srgbClr val="FF0000"/>
              </a:solidFill>
            </a:endParaRPr>
          </a:p>
        </p:txBody>
      </p:sp>
      <p:cxnSp>
        <p:nvCxnSpPr>
          <p:cNvPr id="28" name="Düz Ok Bağlayıcısı 27"/>
          <p:cNvCxnSpPr/>
          <p:nvPr/>
        </p:nvCxnSpPr>
        <p:spPr>
          <a:xfrm flipV="1">
            <a:off x="10963158" y="6232864"/>
            <a:ext cx="410832" cy="114636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Metin kutusu 28"/>
          <p:cNvSpPr txBox="1"/>
          <p:nvPr/>
        </p:nvSpPr>
        <p:spPr>
          <a:xfrm>
            <a:off x="9792805" y="7432095"/>
            <a:ext cx="23407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dirty="0" smtClean="0">
                <a:solidFill>
                  <a:srgbClr val="FF0000"/>
                </a:solidFill>
              </a:rPr>
              <a:t>Doğruluk Tablosu</a:t>
            </a:r>
            <a:endParaRPr lang="tr-TR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71864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16426" y="244689"/>
            <a:ext cx="482407" cy="482407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22828" tIns="22828" rIns="22828" bIns="22828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-592954" y="8083927"/>
            <a:ext cx="2354633" cy="2348747"/>
          </a:xfrm>
          <a:custGeom>
            <a:avLst/>
            <a:gdLst/>
            <a:ahLst/>
            <a:cxnLst/>
            <a:rect l="l" t="t" r="r" b="b"/>
            <a:pathLst>
              <a:path w="2354633" h="2348747">
                <a:moveTo>
                  <a:pt x="0" y="0"/>
                </a:moveTo>
                <a:lnTo>
                  <a:pt x="2354634" y="0"/>
                </a:lnTo>
                <a:lnTo>
                  <a:pt x="2354634" y="2348746"/>
                </a:lnTo>
                <a:lnTo>
                  <a:pt x="0" y="23487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10800000">
            <a:off x="16042282" y="-447276"/>
            <a:ext cx="2354633" cy="2348747"/>
          </a:xfrm>
          <a:custGeom>
            <a:avLst/>
            <a:gdLst/>
            <a:ahLst/>
            <a:cxnLst/>
            <a:rect l="l" t="t" r="r" b="b"/>
            <a:pathLst>
              <a:path w="2354633" h="2348747">
                <a:moveTo>
                  <a:pt x="0" y="0"/>
                </a:moveTo>
                <a:lnTo>
                  <a:pt x="2354633" y="0"/>
                </a:lnTo>
                <a:lnTo>
                  <a:pt x="2354633" y="2348746"/>
                </a:lnTo>
                <a:lnTo>
                  <a:pt x="0" y="23487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0" y="0"/>
            <a:ext cx="5553689" cy="2303932"/>
          </a:xfrm>
          <a:custGeom>
            <a:avLst/>
            <a:gdLst/>
            <a:ahLst/>
            <a:cxnLst/>
            <a:rect l="l" t="t" r="r" b="b"/>
            <a:pathLst>
              <a:path w="5553689" h="2303932">
                <a:moveTo>
                  <a:pt x="0" y="0"/>
                </a:moveTo>
                <a:lnTo>
                  <a:pt x="5553689" y="0"/>
                </a:lnTo>
                <a:lnTo>
                  <a:pt x="5553689" y="2303932"/>
                </a:lnTo>
                <a:lnTo>
                  <a:pt x="0" y="230393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1401" t="-23621" r="-16842" b="-233576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4088754" y="129445"/>
            <a:ext cx="2351373" cy="790175"/>
          </a:xfrm>
          <a:custGeom>
            <a:avLst/>
            <a:gdLst/>
            <a:ahLst/>
            <a:cxnLst/>
            <a:rect l="l" t="t" r="r" b="b"/>
            <a:pathLst>
              <a:path w="2351373" h="790175">
                <a:moveTo>
                  <a:pt x="0" y="0"/>
                </a:moveTo>
                <a:lnTo>
                  <a:pt x="2351374" y="0"/>
                </a:lnTo>
                <a:lnTo>
                  <a:pt x="2351374" y="790175"/>
                </a:lnTo>
                <a:lnTo>
                  <a:pt x="0" y="7901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45877" b="-151699"/>
            </a:stretch>
          </a:blipFill>
        </p:spPr>
      </p:sp>
      <p:sp>
        <p:nvSpPr>
          <p:cNvPr id="9" name="AutoShape 9"/>
          <p:cNvSpPr/>
          <p:nvPr/>
        </p:nvSpPr>
        <p:spPr>
          <a:xfrm flipV="1">
            <a:off x="1798847" y="1596459"/>
            <a:ext cx="14533023" cy="21848"/>
          </a:xfrm>
          <a:prstGeom prst="line">
            <a:avLst/>
          </a:prstGeom>
          <a:ln w="19050" cap="flat">
            <a:solidFill>
              <a:srgbClr val="000000">
                <a:alpha val="2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AutoShape 10"/>
          <p:cNvSpPr/>
          <p:nvPr/>
        </p:nvSpPr>
        <p:spPr>
          <a:xfrm>
            <a:off x="1798826" y="9229725"/>
            <a:ext cx="14533032" cy="19050"/>
          </a:xfrm>
          <a:prstGeom prst="line">
            <a:avLst/>
          </a:prstGeom>
          <a:ln w="19050" cap="flat">
            <a:solidFill>
              <a:srgbClr val="000000">
                <a:alpha val="2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" name="Freeform 11"/>
          <p:cNvSpPr/>
          <p:nvPr/>
        </p:nvSpPr>
        <p:spPr>
          <a:xfrm rot="5400000">
            <a:off x="-780599" y="2274405"/>
            <a:ext cx="2351373" cy="790175"/>
          </a:xfrm>
          <a:custGeom>
            <a:avLst/>
            <a:gdLst/>
            <a:ahLst/>
            <a:cxnLst/>
            <a:rect l="l" t="t" r="r" b="b"/>
            <a:pathLst>
              <a:path w="2351373" h="790175">
                <a:moveTo>
                  <a:pt x="0" y="0"/>
                </a:moveTo>
                <a:lnTo>
                  <a:pt x="2351373" y="0"/>
                </a:lnTo>
                <a:lnTo>
                  <a:pt x="2351373" y="790175"/>
                </a:lnTo>
                <a:lnTo>
                  <a:pt x="0" y="7901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45877" b="-151699"/>
            </a:stretch>
          </a:blipFill>
        </p:spPr>
      </p:sp>
      <p:sp>
        <p:nvSpPr>
          <p:cNvPr id="12" name="Freeform 12"/>
          <p:cNvSpPr/>
          <p:nvPr/>
        </p:nvSpPr>
        <p:spPr>
          <a:xfrm rot="-10800000">
            <a:off x="12835475" y="8218691"/>
            <a:ext cx="5452525" cy="2708222"/>
          </a:xfrm>
          <a:custGeom>
            <a:avLst/>
            <a:gdLst/>
            <a:ahLst/>
            <a:cxnLst/>
            <a:rect l="l" t="t" r="r" b="b"/>
            <a:pathLst>
              <a:path w="5452525" h="2708222">
                <a:moveTo>
                  <a:pt x="0" y="0"/>
                </a:moveTo>
                <a:lnTo>
                  <a:pt x="5452525" y="0"/>
                </a:lnTo>
                <a:lnTo>
                  <a:pt x="5452525" y="2708222"/>
                </a:lnTo>
                <a:lnTo>
                  <a:pt x="0" y="27082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0157" r="-20837" b="-203874"/>
            </a:stretch>
          </a:blipFill>
        </p:spPr>
      </p:sp>
      <p:grpSp>
        <p:nvGrpSpPr>
          <p:cNvPr id="14" name="Group 14"/>
          <p:cNvGrpSpPr/>
          <p:nvPr/>
        </p:nvGrpSpPr>
        <p:grpSpPr>
          <a:xfrm>
            <a:off x="152400" y="165680"/>
            <a:ext cx="1589061" cy="1701220"/>
            <a:chOff x="0" y="0"/>
            <a:chExt cx="2614821" cy="2551100"/>
          </a:xfrm>
        </p:grpSpPr>
        <p:sp>
          <p:nvSpPr>
            <p:cNvPr id="15" name="TextBox 15"/>
            <p:cNvSpPr txBox="1"/>
            <p:nvPr/>
          </p:nvSpPr>
          <p:spPr>
            <a:xfrm>
              <a:off x="524690" y="1809580"/>
              <a:ext cx="2090131" cy="4254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24"/>
                </a:lnSpc>
                <a:spcBef>
                  <a:spcPct val="0"/>
                </a:spcBef>
              </a:pPr>
              <a:r>
                <a:rPr lang="en-US" sz="1874" b="1">
                  <a:solidFill>
                    <a:srgbClr val="3F5694"/>
                  </a:solidFill>
                  <a:latin typeface="Poppins Semi-Bold"/>
                  <a:ea typeface="Poppins Semi-Bold"/>
                  <a:cs typeface="Poppins Semi-Bold"/>
                  <a:sym typeface="Poppins Semi-Bold"/>
                </a:rPr>
                <a:t>AKADEMİ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0" y="0"/>
              <a:ext cx="2551100" cy="2551100"/>
            </a:xfrm>
            <a:custGeom>
              <a:avLst/>
              <a:gdLst/>
              <a:ahLst/>
              <a:cxnLst/>
              <a:rect l="l" t="t" r="r" b="b"/>
              <a:pathLst>
                <a:path w="2551100" h="2551100">
                  <a:moveTo>
                    <a:pt x="0" y="0"/>
                  </a:moveTo>
                  <a:lnTo>
                    <a:pt x="2551100" y="0"/>
                  </a:lnTo>
                  <a:lnTo>
                    <a:pt x="2551100" y="2551100"/>
                  </a:lnTo>
                  <a:lnTo>
                    <a:pt x="0" y="2551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sp>
        <p:nvSpPr>
          <p:cNvPr id="23" name="Metin kutusu 22"/>
          <p:cNvSpPr txBox="1"/>
          <p:nvPr/>
        </p:nvSpPr>
        <p:spPr>
          <a:xfrm>
            <a:off x="1004803" y="2425125"/>
            <a:ext cx="63103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tr-TR" sz="2800" dirty="0">
                <a:solidFill>
                  <a:srgbClr val="FF0000"/>
                </a:solidFill>
              </a:rPr>
              <a:t>S</a:t>
            </a:r>
            <a:r>
              <a:rPr lang="tr-TR" sz="2800" dirty="0" smtClean="0">
                <a:solidFill>
                  <a:srgbClr val="FF0000"/>
                </a:solidFill>
              </a:rPr>
              <a:t>ayısal sistemlerde akış</a:t>
            </a:r>
            <a:endParaRPr lang="tr-TR" sz="2800" dirty="0">
              <a:solidFill>
                <a:srgbClr val="FF0000"/>
              </a:solidFill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1876400" y="911414"/>
            <a:ext cx="11687200" cy="6901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330"/>
              </a:lnSpc>
              <a:spcBef>
                <a:spcPct val="0"/>
              </a:spcBef>
            </a:pPr>
            <a:r>
              <a:rPr lang="tr-TR" sz="4800" b="1" dirty="0" smtClean="0">
                <a:solidFill>
                  <a:srgbClr val="3F5694"/>
                </a:solidFill>
                <a:latin typeface="Calibri" panose="020F0502020204030204" pitchFamily="34" charset="0"/>
                <a:ea typeface="Big Shoulders Display Bold"/>
                <a:cs typeface="Calibri" panose="020F0502020204030204" pitchFamily="34" charset="0"/>
                <a:sym typeface="Big Shoulders Display Bold"/>
              </a:rPr>
              <a:t>Yaz Okulu, 04.08 – 25.08.2025</a:t>
            </a:r>
            <a:endParaRPr lang="en-US" sz="4800" b="1" dirty="0">
              <a:solidFill>
                <a:srgbClr val="3F5694"/>
              </a:solidFill>
              <a:latin typeface="Calibri" panose="020F0502020204030204" pitchFamily="34" charset="0"/>
              <a:ea typeface="Big Shoulders Display Bold"/>
              <a:cs typeface="Calibri" panose="020F0502020204030204" pitchFamily="34" charset="0"/>
              <a:sym typeface="Big Shoulders Display Bold"/>
            </a:endParaRPr>
          </a:p>
        </p:txBody>
      </p:sp>
      <p:sp>
        <p:nvSpPr>
          <p:cNvPr id="22" name="Metin kutusu 21"/>
          <p:cNvSpPr txBox="1"/>
          <p:nvPr/>
        </p:nvSpPr>
        <p:spPr>
          <a:xfrm>
            <a:off x="1004803" y="3364285"/>
            <a:ext cx="6310398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tr-TR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Yanda arka arkaya (</a:t>
            </a:r>
            <a:r>
              <a:rPr lang="tr-TR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ardışıl</a:t>
            </a:r>
            <a:r>
              <a:rPr lang="tr-TR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devre) birkaç </a:t>
            </a:r>
            <a:r>
              <a:rPr lang="tr-TR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kombinasyonel</a:t>
            </a:r>
            <a:r>
              <a:rPr lang="tr-TR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devrenin çalışmasıyla oluşan bir sistem görülmektedir.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tr-TR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Bu akış HDL dili ile yapılan tasarım biçimine göre oluşmuştur.</a:t>
            </a:r>
          </a:p>
        </p:txBody>
      </p:sp>
      <p:pic>
        <p:nvPicPr>
          <p:cNvPr id="20" name="İçerik Yer Tutucusu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29829" y="2752298"/>
            <a:ext cx="10316150" cy="4262787"/>
          </a:xfrm>
          <a:prstGeom prst="rect">
            <a:avLst/>
          </a:prstGeom>
        </p:spPr>
      </p:pic>
      <p:cxnSp>
        <p:nvCxnSpPr>
          <p:cNvPr id="21" name="Düz Ok Bağlayıcısı 20"/>
          <p:cNvCxnSpPr/>
          <p:nvPr/>
        </p:nvCxnSpPr>
        <p:spPr>
          <a:xfrm flipH="1">
            <a:off x="12455986" y="2685401"/>
            <a:ext cx="458788" cy="49323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Metin kutusu 23"/>
          <p:cNvSpPr txBox="1"/>
          <p:nvPr/>
        </p:nvSpPr>
        <p:spPr>
          <a:xfrm>
            <a:off x="12455986" y="2226543"/>
            <a:ext cx="12597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dirty="0" smtClean="0">
                <a:solidFill>
                  <a:srgbClr val="FF0000"/>
                </a:solidFill>
              </a:rPr>
              <a:t>Kritik Yol</a:t>
            </a:r>
            <a:endParaRPr lang="tr-TR" sz="2400" dirty="0">
              <a:solidFill>
                <a:srgbClr val="FF0000"/>
              </a:solidFill>
            </a:endParaRPr>
          </a:p>
        </p:txBody>
      </p:sp>
      <p:sp>
        <p:nvSpPr>
          <p:cNvPr id="25" name="Dikdörtgen 24"/>
          <p:cNvSpPr/>
          <p:nvPr/>
        </p:nvSpPr>
        <p:spPr>
          <a:xfrm>
            <a:off x="7720000" y="6210300"/>
            <a:ext cx="817880" cy="3683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7" name="Metin kutusu 26"/>
          <p:cNvSpPr txBox="1"/>
          <p:nvPr/>
        </p:nvSpPr>
        <p:spPr>
          <a:xfrm>
            <a:off x="1004803" y="5790102"/>
            <a:ext cx="631039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457200">
              <a:buFont typeface="+mj-lt"/>
              <a:buAutoNum type="arabicPeriod"/>
            </a:pPr>
            <a:r>
              <a:rPr lang="tr-TR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always</a:t>
            </a:r>
            <a:r>
              <a:rPr lang="tr-TR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@(</a:t>
            </a:r>
            <a:r>
              <a:rPr lang="tr-TR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posedge</a:t>
            </a:r>
            <a:r>
              <a:rPr lang="tr-TR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tr-TR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clk</a:t>
            </a:r>
            <a:r>
              <a:rPr lang="tr-TR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) </a:t>
            </a:r>
            <a:r>
              <a:rPr lang="tr-TR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begin</a:t>
            </a:r>
            <a:endParaRPr lang="tr-TR" sz="2400" dirty="0" smtClean="0">
              <a:solidFill>
                <a:schemeClr val="tx1">
                  <a:lumMod val="95000"/>
                  <a:lumOff val="5000"/>
                </a:schemeClr>
              </a:solidFill>
              <a:latin typeface="Consolas" panose="020B0609020204030204" pitchFamily="49" charset="0"/>
            </a:endParaRPr>
          </a:p>
          <a:p>
            <a:pPr indent="-457200">
              <a:buFont typeface="+mj-lt"/>
              <a:buAutoNum type="arabicPeriod"/>
            </a:pPr>
            <a:r>
              <a:rPr lang="tr-TR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  q1 &lt;= ~a + 1;</a:t>
            </a:r>
          </a:p>
          <a:p>
            <a:pPr indent="-457200">
              <a:buFont typeface="+mj-lt"/>
              <a:buAutoNum type="arabicPeriod"/>
            </a:pPr>
            <a:r>
              <a:rPr lang="tr-T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tr-TR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 q2 &lt;= q1 + b; </a:t>
            </a:r>
            <a:r>
              <a:rPr lang="tr-TR" sz="2400" dirty="0" smtClean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</a:rPr>
              <a:t>//(q2=b-a)</a:t>
            </a:r>
          </a:p>
          <a:p>
            <a:pPr indent="-457200">
              <a:buFont typeface="+mj-lt"/>
              <a:buAutoNum type="arabicPeriod"/>
            </a:pPr>
            <a:r>
              <a:rPr lang="tr-T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tr-TR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 </a:t>
            </a:r>
            <a:r>
              <a:rPr lang="tr-TR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if</a:t>
            </a:r>
            <a:r>
              <a:rPr lang="tr-TR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(q2[n</a:t>
            </a:r>
            <a:r>
              <a:rPr lang="tr-T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]==</a:t>
            </a:r>
            <a:r>
              <a:rPr lang="tr-TR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1) </a:t>
            </a:r>
          </a:p>
          <a:p>
            <a:pPr indent="-457200">
              <a:buFont typeface="+mj-lt"/>
              <a:buAutoNum type="arabicPeriod"/>
            </a:pPr>
            <a:r>
              <a:rPr lang="tr-T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tr-TR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    q3 &lt;= q2+c;</a:t>
            </a:r>
          </a:p>
          <a:p>
            <a:pPr indent="-457200">
              <a:buFont typeface="+mj-lt"/>
              <a:buAutoNum type="arabicPeriod"/>
            </a:pPr>
            <a:r>
              <a:rPr lang="tr-T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tr-TR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 else</a:t>
            </a:r>
          </a:p>
          <a:p>
            <a:pPr indent="-457200">
              <a:buFont typeface="+mj-lt"/>
              <a:buAutoNum type="arabicPeriod"/>
            </a:pPr>
            <a:r>
              <a:rPr lang="tr-T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tr-TR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    q3 &lt;= q2;</a:t>
            </a:r>
            <a:endParaRPr lang="tr-TR" sz="2400" dirty="0">
              <a:solidFill>
                <a:schemeClr val="tx1">
                  <a:lumMod val="95000"/>
                  <a:lumOff val="5000"/>
                </a:schemeClr>
              </a:solidFill>
              <a:latin typeface="Consolas" panose="020B0609020204030204" pitchFamily="49" charset="0"/>
            </a:endParaRPr>
          </a:p>
          <a:p>
            <a:pPr indent="-457200">
              <a:buFont typeface="+mj-lt"/>
              <a:buAutoNum type="arabicPeriod"/>
            </a:pPr>
            <a:r>
              <a:rPr lang="tr-TR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end</a:t>
            </a:r>
            <a:endParaRPr lang="tr-TR" sz="2400" dirty="0" smtClean="0">
              <a:solidFill>
                <a:schemeClr val="tx1">
                  <a:lumMod val="95000"/>
                  <a:lumOff val="5000"/>
                </a:schemeClr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9596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6000"/>
            </a:blip>
            <a:stretch>
              <a:fillRect t="-68518" b="-6851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765123" y="-2068800"/>
            <a:ext cx="20780939" cy="8959408"/>
          </a:xfrm>
          <a:custGeom>
            <a:avLst/>
            <a:gdLst/>
            <a:ahLst/>
            <a:cxnLst/>
            <a:rect l="l" t="t" r="r" b="b"/>
            <a:pathLst>
              <a:path w="20780939" h="8959408">
                <a:moveTo>
                  <a:pt x="0" y="0"/>
                </a:moveTo>
                <a:lnTo>
                  <a:pt x="20780939" y="0"/>
                </a:lnTo>
                <a:lnTo>
                  <a:pt x="20780939" y="8959408"/>
                </a:lnTo>
                <a:lnTo>
                  <a:pt x="0" y="89594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3382" t="-22049" r="-25388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3310537" y="10239375"/>
            <a:ext cx="23871767" cy="47625"/>
          </a:xfrm>
          <a:custGeom>
            <a:avLst/>
            <a:gdLst/>
            <a:ahLst/>
            <a:cxnLst/>
            <a:rect l="l" t="t" r="r" b="b"/>
            <a:pathLst>
              <a:path w="23871767" h="47625">
                <a:moveTo>
                  <a:pt x="0" y="0"/>
                </a:moveTo>
                <a:lnTo>
                  <a:pt x="23871767" y="0"/>
                </a:lnTo>
                <a:lnTo>
                  <a:pt x="23871767" y="47625"/>
                </a:lnTo>
                <a:lnTo>
                  <a:pt x="0" y="476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25000"/>
            </a:blip>
            <a:stretch>
              <a:fillRect t="-33602222" b="-16422222"/>
            </a:stretch>
          </a:blipFill>
        </p:spPr>
      </p:sp>
      <p:sp>
        <p:nvSpPr>
          <p:cNvPr id="5" name="Freeform 5"/>
          <p:cNvSpPr/>
          <p:nvPr/>
        </p:nvSpPr>
        <p:spPr>
          <a:xfrm rot="2217886">
            <a:off x="-4214602" y="-5839691"/>
            <a:ext cx="23491156" cy="23491156"/>
          </a:xfrm>
          <a:custGeom>
            <a:avLst/>
            <a:gdLst/>
            <a:ahLst/>
            <a:cxnLst/>
            <a:rect l="l" t="t" r="r" b="b"/>
            <a:pathLst>
              <a:path w="23491156" h="23491156">
                <a:moveTo>
                  <a:pt x="0" y="0"/>
                </a:moveTo>
                <a:lnTo>
                  <a:pt x="23491156" y="0"/>
                </a:lnTo>
                <a:lnTo>
                  <a:pt x="23491156" y="23491156"/>
                </a:lnTo>
                <a:lnTo>
                  <a:pt x="0" y="2349115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35000"/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5400000">
            <a:off x="7400446" y="5114667"/>
            <a:ext cx="7315200" cy="54864"/>
          </a:xfrm>
          <a:custGeom>
            <a:avLst/>
            <a:gdLst/>
            <a:ahLst/>
            <a:cxnLst/>
            <a:rect l="l" t="t" r="r" b="b"/>
            <a:pathLst>
              <a:path w="7315200" h="54864">
                <a:moveTo>
                  <a:pt x="0" y="0"/>
                </a:moveTo>
                <a:lnTo>
                  <a:pt x="7315200" y="0"/>
                </a:lnTo>
                <a:lnTo>
                  <a:pt x="7315200" y="54864"/>
                </a:lnTo>
                <a:lnTo>
                  <a:pt x="0" y="5486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3105892" y="3343802"/>
            <a:ext cx="4958504" cy="1527046"/>
            <a:chOff x="0" y="-57149"/>
            <a:chExt cx="6611339" cy="2036061"/>
          </a:xfrm>
        </p:grpSpPr>
        <p:sp>
          <p:nvSpPr>
            <p:cNvPr id="10" name="TextBox 10"/>
            <p:cNvSpPr txBox="1"/>
            <p:nvPr/>
          </p:nvSpPr>
          <p:spPr>
            <a:xfrm>
              <a:off x="0" y="-57149"/>
              <a:ext cx="6611339" cy="10985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705"/>
                </a:lnSpc>
              </a:pPr>
              <a:r>
                <a:rPr lang="tr-TR" sz="5000" spc="1117" dirty="0" smtClean="0">
                  <a:solidFill>
                    <a:srgbClr val="004AAD"/>
                  </a:solidFill>
                  <a:latin typeface="Poppins"/>
                  <a:ea typeface="Poppins"/>
                  <a:cs typeface="Poppins"/>
                  <a:sym typeface="Poppins"/>
                </a:rPr>
                <a:t>Bölüm-2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257476" y="1338584"/>
              <a:ext cx="6096387" cy="6403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25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792832" y="5372035"/>
            <a:ext cx="9334867" cy="18755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7500"/>
              </a:lnSpc>
              <a:spcBef>
                <a:spcPct val="0"/>
              </a:spcBef>
            </a:pPr>
            <a:r>
              <a:rPr lang="tr-TR" sz="5000" dirty="0" smtClean="0">
                <a:solidFill>
                  <a:srgbClr val="004AAD"/>
                </a:solidFill>
                <a:latin typeface="Prompt"/>
                <a:ea typeface="Prompt"/>
                <a:cs typeface="Prompt"/>
                <a:sym typeface="Prompt"/>
              </a:rPr>
              <a:t>Sayısal Devrelerin Modellenmesi</a:t>
            </a:r>
            <a:endParaRPr lang="en-US" sz="5000" dirty="0">
              <a:solidFill>
                <a:srgbClr val="004AAD"/>
              </a:solidFill>
              <a:latin typeface="Prompt"/>
              <a:ea typeface="Prompt"/>
              <a:cs typeface="Prompt"/>
              <a:sym typeface="Prompt"/>
            </a:endParaRPr>
          </a:p>
        </p:txBody>
      </p:sp>
      <p:sp>
        <p:nvSpPr>
          <p:cNvPr id="13" name="Freeform 7"/>
          <p:cNvSpPr/>
          <p:nvPr/>
        </p:nvSpPr>
        <p:spPr>
          <a:xfrm>
            <a:off x="1770388" y="4756548"/>
            <a:ext cx="7315200" cy="228600"/>
          </a:xfrm>
          <a:custGeom>
            <a:avLst/>
            <a:gdLst/>
            <a:ahLst/>
            <a:cxnLst/>
            <a:rect l="l" t="t" r="r" b="b"/>
            <a:pathLst>
              <a:path w="7315200" h="228600">
                <a:moveTo>
                  <a:pt x="0" y="0"/>
                </a:moveTo>
                <a:lnTo>
                  <a:pt x="7315200" y="0"/>
                </a:lnTo>
                <a:lnTo>
                  <a:pt x="7315200" y="228600"/>
                </a:lnTo>
                <a:lnTo>
                  <a:pt x="0" y="228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6"/>
          <p:cNvSpPr/>
          <p:nvPr/>
        </p:nvSpPr>
        <p:spPr>
          <a:xfrm>
            <a:off x="11988393" y="2441823"/>
            <a:ext cx="5860425" cy="5860425"/>
          </a:xfrm>
          <a:custGeom>
            <a:avLst/>
            <a:gdLst/>
            <a:ahLst/>
            <a:cxnLst/>
            <a:rect l="l" t="t" r="r" b="b"/>
            <a:pathLst>
              <a:path w="9332527" h="9332527">
                <a:moveTo>
                  <a:pt x="0" y="0"/>
                </a:moveTo>
                <a:lnTo>
                  <a:pt x="9332527" y="0"/>
                </a:lnTo>
                <a:lnTo>
                  <a:pt x="9332527" y="9332527"/>
                </a:lnTo>
                <a:lnTo>
                  <a:pt x="0" y="9332527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26024962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16426" y="244689"/>
            <a:ext cx="482407" cy="482407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22828" tIns="22828" rIns="22828" bIns="22828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-592954" y="8083927"/>
            <a:ext cx="2354633" cy="2348747"/>
          </a:xfrm>
          <a:custGeom>
            <a:avLst/>
            <a:gdLst/>
            <a:ahLst/>
            <a:cxnLst/>
            <a:rect l="l" t="t" r="r" b="b"/>
            <a:pathLst>
              <a:path w="2354633" h="2348747">
                <a:moveTo>
                  <a:pt x="0" y="0"/>
                </a:moveTo>
                <a:lnTo>
                  <a:pt x="2354634" y="0"/>
                </a:lnTo>
                <a:lnTo>
                  <a:pt x="2354634" y="2348746"/>
                </a:lnTo>
                <a:lnTo>
                  <a:pt x="0" y="23487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10800000">
            <a:off x="16042282" y="-447276"/>
            <a:ext cx="2354633" cy="2348747"/>
          </a:xfrm>
          <a:custGeom>
            <a:avLst/>
            <a:gdLst/>
            <a:ahLst/>
            <a:cxnLst/>
            <a:rect l="l" t="t" r="r" b="b"/>
            <a:pathLst>
              <a:path w="2354633" h="2348747">
                <a:moveTo>
                  <a:pt x="0" y="0"/>
                </a:moveTo>
                <a:lnTo>
                  <a:pt x="2354633" y="0"/>
                </a:lnTo>
                <a:lnTo>
                  <a:pt x="2354633" y="2348746"/>
                </a:lnTo>
                <a:lnTo>
                  <a:pt x="0" y="23487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0" y="0"/>
            <a:ext cx="5553689" cy="2303932"/>
          </a:xfrm>
          <a:custGeom>
            <a:avLst/>
            <a:gdLst/>
            <a:ahLst/>
            <a:cxnLst/>
            <a:rect l="l" t="t" r="r" b="b"/>
            <a:pathLst>
              <a:path w="5553689" h="2303932">
                <a:moveTo>
                  <a:pt x="0" y="0"/>
                </a:moveTo>
                <a:lnTo>
                  <a:pt x="5553689" y="0"/>
                </a:lnTo>
                <a:lnTo>
                  <a:pt x="5553689" y="2303932"/>
                </a:lnTo>
                <a:lnTo>
                  <a:pt x="0" y="230393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1401" t="-23621" r="-16842" b="-233576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4088754" y="129445"/>
            <a:ext cx="2351373" cy="790175"/>
          </a:xfrm>
          <a:custGeom>
            <a:avLst/>
            <a:gdLst/>
            <a:ahLst/>
            <a:cxnLst/>
            <a:rect l="l" t="t" r="r" b="b"/>
            <a:pathLst>
              <a:path w="2351373" h="790175">
                <a:moveTo>
                  <a:pt x="0" y="0"/>
                </a:moveTo>
                <a:lnTo>
                  <a:pt x="2351374" y="0"/>
                </a:lnTo>
                <a:lnTo>
                  <a:pt x="2351374" y="790175"/>
                </a:lnTo>
                <a:lnTo>
                  <a:pt x="0" y="7901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45877" b="-151699"/>
            </a:stretch>
          </a:blipFill>
        </p:spPr>
      </p:sp>
      <p:sp>
        <p:nvSpPr>
          <p:cNvPr id="9" name="AutoShape 9"/>
          <p:cNvSpPr/>
          <p:nvPr/>
        </p:nvSpPr>
        <p:spPr>
          <a:xfrm flipV="1">
            <a:off x="1798847" y="1596459"/>
            <a:ext cx="14533023" cy="21848"/>
          </a:xfrm>
          <a:prstGeom prst="line">
            <a:avLst/>
          </a:prstGeom>
          <a:ln w="19050" cap="flat">
            <a:solidFill>
              <a:srgbClr val="000000">
                <a:alpha val="2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AutoShape 10"/>
          <p:cNvSpPr/>
          <p:nvPr/>
        </p:nvSpPr>
        <p:spPr>
          <a:xfrm>
            <a:off x="1798826" y="9229725"/>
            <a:ext cx="14533032" cy="19050"/>
          </a:xfrm>
          <a:prstGeom prst="line">
            <a:avLst/>
          </a:prstGeom>
          <a:ln w="19050" cap="flat">
            <a:solidFill>
              <a:srgbClr val="000000">
                <a:alpha val="2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" name="Freeform 11"/>
          <p:cNvSpPr/>
          <p:nvPr/>
        </p:nvSpPr>
        <p:spPr>
          <a:xfrm rot="5400000">
            <a:off x="-780599" y="2274405"/>
            <a:ext cx="2351373" cy="790175"/>
          </a:xfrm>
          <a:custGeom>
            <a:avLst/>
            <a:gdLst/>
            <a:ahLst/>
            <a:cxnLst/>
            <a:rect l="l" t="t" r="r" b="b"/>
            <a:pathLst>
              <a:path w="2351373" h="790175">
                <a:moveTo>
                  <a:pt x="0" y="0"/>
                </a:moveTo>
                <a:lnTo>
                  <a:pt x="2351373" y="0"/>
                </a:lnTo>
                <a:lnTo>
                  <a:pt x="2351373" y="790175"/>
                </a:lnTo>
                <a:lnTo>
                  <a:pt x="0" y="7901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45877" b="-151699"/>
            </a:stretch>
          </a:blipFill>
        </p:spPr>
      </p:sp>
      <p:sp>
        <p:nvSpPr>
          <p:cNvPr id="12" name="Freeform 12"/>
          <p:cNvSpPr/>
          <p:nvPr/>
        </p:nvSpPr>
        <p:spPr>
          <a:xfrm rot="-10800000">
            <a:off x="12835475" y="8218691"/>
            <a:ext cx="5452525" cy="2708222"/>
          </a:xfrm>
          <a:custGeom>
            <a:avLst/>
            <a:gdLst/>
            <a:ahLst/>
            <a:cxnLst/>
            <a:rect l="l" t="t" r="r" b="b"/>
            <a:pathLst>
              <a:path w="5452525" h="2708222">
                <a:moveTo>
                  <a:pt x="0" y="0"/>
                </a:moveTo>
                <a:lnTo>
                  <a:pt x="5452525" y="0"/>
                </a:lnTo>
                <a:lnTo>
                  <a:pt x="5452525" y="2708222"/>
                </a:lnTo>
                <a:lnTo>
                  <a:pt x="0" y="27082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0157" r="-20837" b="-203874"/>
            </a:stretch>
          </a:blipFill>
        </p:spPr>
      </p:sp>
      <p:grpSp>
        <p:nvGrpSpPr>
          <p:cNvPr id="14" name="Group 14"/>
          <p:cNvGrpSpPr/>
          <p:nvPr/>
        </p:nvGrpSpPr>
        <p:grpSpPr>
          <a:xfrm>
            <a:off x="152400" y="165680"/>
            <a:ext cx="1589061" cy="1701220"/>
            <a:chOff x="0" y="0"/>
            <a:chExt cx="2614821" cy="2551100"/>
          </a:xfrm>
        </p:grpSpPr>
        <p:sp>
          <p:nvSpPr>
            <p:cNvPr id="15" name="TextBox 15"/>
            <p:cNvSpPr txBox="1"/>
            <p:nvPr/>
          </p:nvSpPr>
          <p:spPr>
            <a:xfrm>
              <a:off x="524690" y="1809580"/>
              <a:ext cx="2090131" cy="4254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24"/>
                </a:lnSpc>
                <a:spcBef>
                  <a:spcPct val="0"/>
                </a:spcBef>
              </a:pPr>
              <a:r>
                <a:rPr lang="en-US" sz="1874" b="1">
                  <a:solidFill>
                    <a:srgbClr val="3F5694"/>
                  </a:solidFill>
                  <a:latin typeface="Poppins Semi-Bold"/>
                  <a:ea typeface="Poppins Semi-Bold"/>
                  <a:cs typeface="Poppins Semi-Bold"/>
                  <a:sym typeface="Poppins Semi-Bold"/>
                </a:rPr>
                <a:t>AKADEMİ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0" y="0"/>
              <a:ext cx="2551100" cy="2551100"/>
            </a:xfrm>
            <a:custGeom>
              <a:avLst/>
              <a:gdLst/>
              <a:ahLst/>
              <a:cxnLst/>
              <a:rect l="l" t="t" r="r" b="b"/>
              <a:pathLst>
                <a:path w="2551100" h="2551100">
                  <a:moveTo>
                    <a:pt x="0" y="0"/>
                  </a:moveTo>
                  <a:lnTo>
                    <a:pt x="2551100" y="0"/>
                  </a:lnTo>
                  <a:lnTo>
                    <a:pt x="2551100" y="2551100"/>
                  </a:lnTo>
                  <a:lnTo>
                    <a:pt x="0" y="2551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sp>
        <p:nvSpPr>
          <p:cNvPr id="26" name="TextBox 13"/>
          <p:cNvSpPr txBox="1"/>
          <p:nvPr/>
        </p:nvSpPr>
        <p:spPr>
          <a:xfrm>
            <a:off x="1876400" y="911414"/>
            <a:ext cx="11687200" cy="6901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330"/>
              </a:lnSpc>
              <a:spcBef>
                <a:spcPct val="0"/>
              </a:spcBef>
            </a:pPr>
            <a:r>
              <a:rPr lang="tr-TR" sz="4800" b="1" dirty="0">
                <a:solidFill>
                  <a:srgbClr val="3F5694"/>
                </a:solidFill>
                <a:latin typeface="Calibri" panose="020F0502020204030204" pitchFamily="34" charset="0"/>
                <a:ea typeface="Big Shoulders Display Bold"/>
                <a:cs typeface="Calibri" panose="020F0502020204030204" pitchFamily="34" charset="0"/>
                <a:sym typeface="Big Shoulders Display Bold"/>
              </a:rPr>
              <a:t>Tasarımların Modellenmesi</a:t>
            </a:r>
          </a:p>
        </p:txBody>
      </p:sp>
      <p:sp>
        <p:nvSpPr>
          <p:cNvPr id="22" name="Metin kutusu 21"/>
          <p:cNvSpPr txBox="1"/>
          <p:nvPr/>
        </p:nvSpPr>
        <p:spPr>
          <a:xfrm>
            <a:off x="1004803" y="2699980"/>
            <a:ext cx="6310398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tr-TR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Gate</a:t>
            </a:r>
            <a:r>
              <a:rPr lang="tr-TR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– Level modelleme: mantıksal kapılarla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tr-TR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Dataflow</a:t>
            </a:r>
            <a:r>
              <a:rPr lang="tr-TR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modelleme: </a:t>
            </a:r>
            <a:r>
              <a:rPr lang="tr-TR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assign</a:t>
            </a:r>
            <a:r>
              <a:rPr lang="tr-TR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anahtar kelimesi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tr-TR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Behavioral</a:t>
            </a:r>
            <a:r>
              <a:rPr lang="tr-TR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modelleme: </a:t>
            </a:r>
            <a:r>
              <a:rPr lang="tr-TR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always</a:t>
            </a:r>
            <a:r>
              <a:rPr lang="tr-TR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anahtar kelimesi</a:t>
            </a:r>
          </a:p>
        </p:txBody>
      </p:sp>
      <p:pic>
        <p:nvPicPr>
          <p:cNvPr id="20" name="Picture 4" descr="VHDL Overview A Quick Start Tutorial 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6158" y="2236438"/>
            <a:ext cx="7505700" cy="56292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3210208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16426" y="244689"/>
            <a:ext cx="482407" cy="482407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22828" tIns="22828" rIns="22828" bIns="22828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-592954" y="8083927"/>
            <a:ext cx="2354633" cy="2348747"/>
          </a:xfrm>
          <a:custGeom>
            <a:avLst/>
            <a:gdLst/>
            <a:ahLst/>
            <a:cxnLst/>
            <a:rect l="l" t="t" r="r" b="b"/>
            <a:pathLst>
              <a:path w="2354633" h="2348747">
                <a:moveTo>
                  <a:pt x="0" y="0"/>
                </a:moveTo>
                <a:lnTo>
                  <a:pt x="2354634" y="0"/>
                </a:lnTo>
                <a:lnTo>
                  <a:pt x="2354634" y="2348746"/>
                </a:lnTo>
                <a:lnTo>
                  <a:pt x="0" y="23487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10800000">
            <a:off x="16042282" y="-447276"/>
            <a:ext cx="2354633" cy="2348747"/>
          </a:xfrm>
          <a:custGeom>
            <a:avLst/>
            <a:gdLst/>
            <a:ahLst/>
            <a:cxnLst/>
            <a:rect l="l" t="t" r="r" b="b"/>
            <a:pathLst>
              <a:path w="2354633" h="2348747">
                <a:moveTo>
                  <a:pt x="0" y="0"/>
                </a:moveTo>
                <a:lnTo>
                  <a:pt x="2354633" y="0"/>
                </a:lnTo>
                <a:lnTo>
                  <a:pt x="2354633" y="2348746"/>
                </a:lnTo>
                <a:lnTo>
                  <a:pt x="0" y="23487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0" y="0"/>
            <a:ext cx="5553689" cy="2303932"/>
          </a:xfrm>
          <a:custGeom>
            <a:avLst/>
            <a:gdLst/>
            <a:ahLst/>
            <a:cxnLst/>
            <a:rect l="l" t="t" r="r" b="b"/>
            <a:pathLst>
              <a:path w="5553689" h="2303932">
                <a:moveTo>
                  <a:pt x="0" y="0"/>
                </a:moveTo>
                <a:lnTo>
                  <a:pt x="5553689" y="0"/>
                </a:lnTo>
                <a:lnTo>
                  <a:pt x="5553689" y="2303932"/>
                </a:lnTo>
                <a:lnTo>
                  <a:pt x="0" y="230393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1401" t="-23621" r="-16842" b="-233576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4088754" y="129445"/>
            <a:ext cx="2351373" cy="790175"/>
          </a:xfrm>
          <a:custGeom>
            <a:avLst/>
            <a:gdLst/>
            <a:ahLst/>
            <a:cxnLst/>
            <a:rect l="l" t="t" r="r" b="b"/>
            <a:pathLst>
              <a:path w="2351373" h="790175">
                <a:moveTo>
                  <a:pt x="0" y="0"/>
                </a:moveTo>
                <a:lnTo>
                  <a:pt x="2351374" y="0"/>
                </a:lnTo>
                <a:lnTo>
                  <a:pt x="2351374" y="790175"/>
                </a:lnTo>
                <a:lnTo>
                  <a:pt x="0" y="7901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45877" b="-151699"/>
            </a:stretch>
          </a:blipFill>
        </p:spPr>
      </p:sp>
      <p:sp>
        <p:nvSpPr>
          <p:cNvPr id="9" name="AutoShape 9"/>
          <p:cNvSpPr/>
          <p:nvPr/>
        </p:nvSpPr>
        <p:spPr>
          <a:xfrm flipV="1">
            <a:off x="1798847" y="1596459"/>
            <a:ext cx="14533023" cy="21848"/>
          </a:xfrm>
          <a:prstGeom prst="line">
            <a:avLst/>
          </a:prstGeom>
          <a:ln w="19050" cap="flat">
            <a:solidFill>
              <a:srgbClr val="000000">
                <a:alpha val="2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AutoShape 10"/>
          <p:cNvSpPr/>
          <p:nvPr/>
        </p:nvSpPr>
        <p:spPr>
          <a:xfrm>
            <a:off x="1798826" y="9229725"/>
            <a:ext cx="14533032" cy="19050"/>
          </a:xfrm>
          <a:prstGeom prst="line">
            <a:avLst/>
          </a:prstGeom>
          <a:ln w="19050" cap="flat">
            <a:solidFill>
              <a:srgbClr val="000000">
                <a:alpha val="2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" name="Freeform 11"/>
          <p:cNvSpPr/>
          <p:nvPr/>
        </p:nvSpPr>
        <p:spPr>
          <a:xfrm rot="5400000">
            <a:off x="-780599" y="2274405"/>
            <a:ext cx="2351373" cy="790175"/>
          </a:xfrm>
          <a:custGeom>
            <a:avLst/>
            <a:gdLst/>
            <a:ahLst/>
            <a:cxnLst/>
            <a:rect l="l" t="t" r="r" b="b"/>
            <a:pathLst>
              <a:path w="2351373" h="790175">
                <a:moveTo>
                  <a:pt x="0" y="0"/>
                </a:moveTo>
                <a:lnTo>
                  <a:pt x="2351373" y="0"/>
                </a:lnTo>
                <a:lnTo>
                  <a:pt x="2351373" y="790175"/>
                </a:lnTo>
                <a:lnTo>
                  <a:pt x="0" y="7901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45877" b="-151699"/>
            </a:stretch>
          </a:blipFill>
        </p:spPr>
      </p:sp>
      <p:sp>
        <p:nvSpPr>
          <p:cNvPr id="12" name="Freeform 12"/>
          <p:cNvSpPr/>
          <p:nvPr/>
        </p:nvSpPr>
        <p:spPr>
          <a:xfrm rot="-10800000">
            <a:off x="12835475" y="8218691"/>
            <a:ext cx="5452525" cy="2708222"/>
          </a:xfrm>
          <a:custGeom>
            <a:avLst/>
            <a:gdLst/>
            <a:ahLst/>
            <a:cxnLst/>
            <a:rect l="l" t="t" r="r" b="b"/>
            <a:pathLst>
              <a:path w="5452525" h="2708222">
                <a:moveTo>
                  <a:pt x="0" y="0"/>
                </a:moveTo>
                <a:lnTo>
                  <a:pt x="5452525" y="0"/>
                </a:lnTo>
                <a:lnTo>
                  <a:pt x="5452525" y="2708222"/>
                </a:lnTo>
                <a:lnTo>
                  <a:pt x="0" y="27082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0157" r="-20837" b="-203874"/>
            </a:stretch>
          </a:blipFill>
        </p:spPr>
      </p:sp>
      <p:grpSp>
        <p:nvGrpSpPr>
          <p:cNvPr id="14" name="Group 14"/>
          <p:cNvGrpSpPr/>
          <p:nvPr/>
        </p:nvGrpSpPr>
        <p:grpSpPr>
          <a:xfrm>
            <a:off x="152400" y="165680"/>
            <a:ext cx="1589061" cy="1701220"/>
            <a:chOff x="0" y="0"/>
            <a:chExt cx="2614821" cy="2551100"/>
          </a:xfrm>
        </p:grpSpPr>
        <p:sp>
          <p:nvSpPr>
            <p:cNvPr id="15" name="TextBox 15"/>
            <p:cNvSpPr txBox="1"/>
            <p:nvPr/>
          </p:nvSpPr>
          <p:spPr>
            <a:xfrm>
              <a:off x="524690" y="1809580"/>
              <a:ext cx="2090131" cy="4254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24"/>
                </a:lnSpc>
                <a:spcBef>
                  <a:spcPct val="0"/>
                </a:spcBef>
              </a:pPr>
              <a:r>
                <a:rPr lang="en-US" sz="1874" b="1">
                  <a:solidFill>
                    <a:srgbClr val="3F5694"/>
                  </a:solidFill>
                  <a:latin typeface="Poppins Semi-Bold"/>
                  <a:ea typeface="Poppins Semi-Bold"/>
                  <a:cs typeface="Poppins Semi-Bold"/>
                  <a:sym typeface="Poppins Semi-Bold"/>
                </a:rPr>
                <a:t>AKADEMİ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0" y="0"/>
              <a:ext cx="2551100" cy="2551100"/>
            </a:xfrm>
            <a:custGeom>
              <a:avLst/>
              <a:gdLst/>
              <a:ahLst/>
              <a:cxnLst/>
              <a:rect l="l" t="t" r="r" b="b"/>
              <a:pathLst>
                <a:path w="2551100" h="2551100">
                  <a:moveTo>
                    <a:pt x="0" y="0"/>
                  </a:moveTo>
                  <a:lnTo>
                    <a:pt x="2551100" y="0"/>
                  </a:lnTo>
                  <a:lnTo>
                    <a:pt x="2551100" y="2551100"/>
                  </a:lnTo>
                  <a:lnTo>
                    <a:pt x="0" y="2551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sp>
        <p:nvSpPr>
          <p:cNvPr id="26" name="TextBox 13"/>
          <p:cNvSpPr txBox="1"/>
          <p:nvPr/>
        </p:nvSpPr>
        <p:spPr>
          <a:xfrm>
            <a:off x="1876400" y="911414"/>
            <a:ext cx="11687200" cy="6901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330"/>
              </a:lnSpc>
              <a:spcBef>
                <a:spcPct val="0"/>
              </a:spcBef>
            </a:pPr>
            <a:r>
              <a:rPr lang="tr-TR" sz="4800" b="1" dirty="0" smtClean="0">
                <a:solidFill>
                  <a:srgbClr val="3F5694"/>
                </a:solidFill>
                <a:latin typeface="Calibri" panose="020F0502020204030204" pitchFamily="34" charset="0"/>
                <a:ea typeface="Big Shoulders Display Bold"/>
                <a:cs typeface="Calibri" panose="020F0502020204030204" pitchFamily="34" charset="0"/>
                <a:sym typeface="Big Shoulders Display Bold"/>
              </a:rPr>
              <a:t>Tasarım</a:t>
            </a:r>
            <a:endParaRPr lang="tr-TR" sz="4800" b="1" dirty="0">
              <a:solidFill>
                <a:srgbClr val="3F5694"/>
              </a:solidFill>
              <a:latin typeface="Calibri" panose="020F0502020204030204" pitchFamily="34" charset="0"/>
              <a:ea typeface="Big Shoulders Display Bold"/>
              <a:cs typeface="Calibri" panose="020F0502020204030204" pitchFamily="34" charset="0"/>
              <a:sym typeface="Big Shoulders Display Bold"/>
            </a:endParaRPr>
          </a:p>
        </p:txBody>
      </p:sp>
      <p:sp>
        <p:nvSpPr>
          <p:cNvPr id="22" name="Metin kutusu 21"/>
          <p:cNvSpPr txBox="1"/>
          <p:nvPr/>
        </p:nvSpPr>
        <p:spPr>
          <a:xfrm>
            <a:off x="1433155" y="3784962"/>
            <a:ext cx="6310398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r>
              <a:rPr lang="tr-TR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Devrenin doğruluk tablosu oluşturulur.</a:t>
            </a:r>
          </a:p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r>
              <a:rPr lang="tr-TR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Mantık </a:t>
            </a:r>
            <a:r>
              <a:rPr lang="tr-TR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ifadelerinden oluşan denklemler çıkarılır.</a:t>
            </a:r>
          </a:p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r>
              <a:rPr lang="tr-TR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Mantıksal </a:t>
            </a:r>
            <a:r>
              <a:rPr lang="tr-TR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ifadeler sadeleştirilir.</a:t>
            </a:r>
          </a:p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r>
              <a:rPr lang="tr-TR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Mantık </a:t>
            </a:r>
            <a:r>
              <a:rPr lang="tr-TR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devresi çizilir.</a:t>
            </a:r>
          </a:p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r>
              <a:rPr lang="tr-TR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Test </a:t>
            </a:r>
            <a:r>
              <a:rPr lang="tr-TR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işlemi gerçekleştirilir.</a:t>
            </a:r>
          </a:p>
        </p:txBody>
      </p:sp>
      <p:sp>
        <p:nvSpPr>
          <p:cNvPr id="21" name="Metin kutusu 20"/>
          <p:cNvSpPr txBox="1"/>
          <p:nvPr/>
        </p:nvSpPr>
        <p:spPr>
          <a:xfrm>
            <a:off x="1383278" y="2248650"/>
            <a:ext cx="63103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tr-TR" sz="2800" dirty="0" smtClean="0">
                <a:solidFill>
                  <a:srgbClr val="FF0000"/>
                </a:solidFill>
              </a:rPr>
              <a:t>Mantık devreleri ile yapılan tasarımlar 5 adımda gerçekleştirilirdi.</a:t>
            </a:r>
            <a:endParaRPr lang="tr-TR" sz="2800" dirty="0">
              <a:solidFill>
                <a:srgbClr val="FF0000"/>
              </a:solidFill>
            </a:endParaRPr>
          </a:p>
        </p:txBody>
      </p:sp>
      <p:pic>
        <p:nvPicPr>
          <p:cNvPr id="17412" name="Picture 4" descr="Constructing Truth Tables for Combinational Logic Circuit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2217477"/>
            <a:ext cx="8071086" cy="4541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3" name="Düz Ok Bağlayıcısı 22"/>
          <p:cNvCxnSpPr/>
          <p:nvPr/>
        </p:nvCxnSpPr>
        <p:spPr>
          <a:xfrm flipV="1">
            <a:off x="12052057" y="6057900"/>
            <a:ext cx="1282943" cy="155397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Metin kutusu 23"/>
          <p:cNvSpPr txBox="1"/>
          <p:nvPr/>
        </p:nvSpPr>
        <p:spPr>
          <a:xfrm>
            <a:off x="10895618" y="7611871"/>
            <a:ext cx="23128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dirty="0" smtClean="0">
                <a:solidFill>
                  <a:srgbClr val="FF0000"/>
                </a:solidFill>
              </a:rPr>
              <a:t>Doğruluk tablosu</a:t>
            </a:r>
            <a:endParaRPr lang="tr-TR" sz="2400" dirty="0">
              <a:solidFill>
                <a:srgbClr val="FF0000"/>
              </a:solidFill>
            </a:endParaRPr>
          </a:p>
        </p:txBody>
      </p:sp>
      <p:cxnSp>
        <p:nvCxnSpPr>
          <p:cNvPr id="27" name="Düz Ok Bağlayıcısı 26"/>
          <p:cNvCxnSpPr/>
          <p:nvPr/>
        </p:nvCxnSpPr>
        <p:spPr>
          <a:xfrm flipV="1">
            <a:off x="8660477" y="5219700"/>
            <a:ext cx="1397923" cy="241449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Metin kutusu 27"/>
          <p:cNvSpPr txBox="1"/>
          <p:nvPr/>
        </p:nvSpPr>
        <p:spPr>
          <a:xfrm>
            <a:off x="7504038" y="7634195"/>
            <a:ext cx="20373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dirty="0" smtClean="0">
                <a:solidFill>
                  <a:srgbClr val="FF0000"/>
                </a:solidFill>
              </a:rPr>
              <a:t>Mantık devresi</a:t>
            </a:r>
            <a:endParaRPr lang="tr-TR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9030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16426" y="244689"/>
            <a:ext cx="482407" cy="482407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22828" tIns="22828" rIns="22828" bIns="22828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-592954" y="8083927"/>
            <a:ext cx="2354633" cy="2348747"/>
          </a:xfrm>
          <a:custGeom>
            <a:avLst/>
            <a:gdLst/>
            <a:ahLst/>
            <a:cxnLst/>
            <a:rect l="l" t="t" r="r" b="b"/>
            <a:pathLst>
              <a:path w="2354633" h="2348747">
                <a:moveTo>
                  <a:pt x="0" y="0"/>
                </a:moveTo>
                <a:lnTo>
                  <a:pt x="2354634" y="0"/>
                </a:lnTo>
                <a:lnTo>
                  <a:pt x="2354634" y="2348746"/>
                </a:lnTo>
                <a:lnTo>
                  <a:pt x="0" y="23487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10800000">
            <a:off x="16042282" y="-447276"/>
            <a:ext cx="2354633" cy="2348747"/>
          </a:xfrm>
          <a:custGeom>
            <a:avLst/>
            <a:gdLst/>
            <a:ahLst/>
            <a:cxnLst/>
            <a:rect l="l" t="t" r="r" b="b"/>
            <a:pathLst>
              <a:path w="2354633" h="2348747">
                <a:moveTo>
                  <a:pt x="0" y="0"/>
                </a:moveTo>
                <a:lnTo>
                  <a:pt x="2354633" y="0"/>
                </a:lnTo>
                <a:lnTo>
                  <a:pt x="2354633" y="2348746"/>
                </a:lnTo>
                <a:lnTo>
                  <a:pt x="0" y="23487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0" y="0"/>
            <a:ext cx="5553689" cy="2303932"/>
          </a:xfrm>
          <a:custGeom>
            <a:avLst/>
            <a:gdLst/>
            <a:ahLst/>
            <a:cxnLst/>
            <a:rect l="l" t="t" r="r" b="b"/>
            <a:pathLst>
              <a:path w="5553689" h="2303932">
                <a:moveTo>
                  <a:pt x="0" y="0"/>
                </a:moveTo>
                <a:lnTo>
                  <a:pt x="5553689" y="0"/>
                </a:lnTo>
                <a:lnTo>
                  <a:pt x="5553689" y="2303932"/>
                </a:lnTo>
                <a:lnTo>
                  <a:pt x="0" y="230393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1401" t="-23621" r="-16842" b="-233576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4088754" y="129445"/>
            <a:ext cx="2351373" cy="790175"/>
          </a:xfrm>
          <a:custGeom>
            <a:avLst/>
            <a:gdLst/>
            <a:ahLst/>
            <a:cxnLst/>
            <a:rect l="l" t="t" r="r" b="b"/>
            <a:pathLst>
              <a:path w="2351373" h="790175">
                <a:moveTo>
                  <a:pt x="0" y="0"/>
                </a:moveTo>
                <a:lnTo>
                  <a:pt x="2351374" y="0"/>
                </a:lnTo>
                <a:lnTo>
                  <a:pt x="2351374" y="790175"/>
                </a:lnTo>
                <a:lnTo>
                  <a:pt x="0" y="7901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45877" b="-151699"/>
            </a:stretch>
          </a:blipFill>
        </p:spPr>
      </p:sp>
      <p:sp>
        <p:nvSpPr>
          <p:cNvPr id="9" name="AutoShape 9"/>
          <p:cNvSpPr/>
          <p:nvPr/>
        </p:nvSpPr>
        <p:spPr>
          <a:xfrm flipV="1">
            <a:off x="1798847" y="1596459"/>
            <a:ext cx="14533023" cy="21848"/>
          </a:xfrm>
          <a:prstGeom prst="line">
            <a:avLst/>
          </a:prstGeom>
          <a:ln w="19050" cap="flat">
            <a:solidFill>
              <a:srgbClr val="000000">
                <a:alpha val="2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AutoShape 10"/>
          <p:cNvSpPr/>
          <p:nvPr/>
        </p:nvSpPr>
        <p:spPr>
          <a:xfrm>
            <a:off x="1798826" y="9229725"/>
            <a:ext cx="14533032" cy="19050"/>
          </a:xfrm>
          <a:prstGeom prst="line">
            <a:avLst/>
          </a:prstGeom>
          <a:ln w="19050" cap="flat">
            <a:solidFill>
              <a:srgbClr val="000000">
                <a:alpha val="2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" name="Freeform 11"/>
          <p:cNvSpPr/>
          <p:nvPr/>
        </p:nvSpPr>
        <p:spPr>
          <a:xfrm rot="5400000">
            <a:off x="-780599" y="2274405"/>
            <a:ext cx="2351373" cy="790175"/>
          </a:xfrm>
          <a:custGeom>
            <a:avLst/>
            <a:gdLst/>
            <a:ahLst/>
            <a:cxnLst/>
            <a:rect l="l" t="t" r="r" b="b"/>
            <a:pathLst>
              <a:path w="2351373" h="790175">
                <a:moveTo>
                  <a:pt x="0" y="0"/>
                </a:moveTo>
                <a:lnTo>
                  <a:pt x="2351373" y="0"/>
                </a:lnTo>
                <a:lnTo>
                  <a:pt x="2351373" y="790175"/>
                </a:lnTo>
                <a:lnTo>
                  <a:pt x="0" y="7901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45877" b="-151699"/>
            </a:stretch>
          </a:blipFill>
        </p:spPr>
      </p:sp>
      <p:sp>
        <p:nvSpPr>
          <p:cNvPr id="12" name="Freeform 12"/>
          <p:cNvSpPr/>
          <p:nvPr/>
        </p:nvSpPr>
        <p:spPr>
          <a:xfrm rot="-10800000">
            <a:off x="12835475" y="8218691"/>
            <a:ext cx="5452525" cy="2708222"/>
          </a:xfrm>
          <a:custGeom>
            <a:avLst/>
            <a:gdLst/>
            <a:ahLst/>
            <a:cxnLst/>
            <a:rect l="l" t="t" r="r" b="b"/>
            <a:pathLst>
              <a:path w="5452525" h="2708222">
                <a:moveTo>
                  <a:pt x="0" y="0"/>
                </a:moveTo>
                <a:lnTo>
                  <a:pt x="5452525" y="0"/>
                </a:lnTo>
                <a:lnTo>
                  <a:pt x="5452525" y="2708222"/>
                </a:lnTo>
                <a:lnTo>
                  <a:pt x="0" y="27082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0157" r="-20837" b="-203874"/>
            </a:stretch>
          </a:blipFill>
        </p:spPr>
      </p:sp>
      <p:grpSp>
        <p:nvGrpSpPr>
          <p:cNvPr id="14" name="Group 14"/>
          <p:cNvGrpSpPr/>
          <p:nvPr/>
        </p:nvGrpSpPr>
        <p:grpSpPr>
          <a:xfrm>
            <a:off x="152400" y="165680"/>
            <a:ext cx="1589061" cy="1701220"/>
            <a:chOff x="0" y="0"/>
            <a:chExt cx="2614821" cy="2551100"/>
          </a:xfrm>
        </p:grpSpPr>
        <p:sp>
          <p:nvSpPr>
            <p:cNvPr id="15" name="TextBox 15"/>
            <p:cNvSpPr txBox="1"/>
            <p:nvPr/>
          </p:nvSpPr>
          <p:spPr>
            <a:xfrm>
              <a:off x="524690" y="1809580"/>
              <a:ext cx="2090131" cy="4254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24"/>
                </a:lnSpc>
                <a:spcBef>
                  <a:spcPct val="0"/>
                </a:spcBef>
              </a:pPr>
              <a:r>
                <a:rPr lang="en-US" sz="1874" b="1">
                  <a:solidFill>
                    <a:srgbClr val="3F5694"/>
                  </a:solidFill>
                  <a:latin typeface="Poppins Semi-Bold"/>
                  <a:ea typeface="Poppins Semi-Bold"/>
                  <a:cs typeface="Poppins Semi-Bold"/>
                  <a:sym typeface="Poppins Semi-Bold"/>
                </a:rPr>
                <a:t>AKADEMİ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0" y="0"/>
              <a:ext cx="2551100" cy="2551100"/>
            </a:xfrm>
            <a:custGeom>
              <a:avLst/>
              <a:gdLst/>
              <a:ahLst/>
              <a:cxnLst/>
              <a:rect l="l" t="t" r="r" b="b"/>
              <a:pathLst>
                <a:path w="2551100" h="2551100">
                  <a:moveTo>
                    <a:pt x="0" y="0"/>
                  </a:moveTo>
                  <a:lnTo>
                    <a:pt x="2551100" y="0"/>
                  </a:lnTo>
                  <a:lnTo>
                    <a:pt x="2551100" y="2551100"/>
                  </a:lnTo>
                  <a:lnTo>
                    <a:pt x="0" y="2551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sp>
        <p:nvSpPr>
          <p:cNvPr id="23" name="Metin kutusu 22"/>
          <p:cNvSpPr txBox="1"/>
          <p:nvPr/>
        </p:nvSpPr>
        <p:spPr>
          <a:xfrm>
            <a:off x="1004803" y="2425125"/>
            <a:ext cx="63103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tr-TR" sz="2800" dirty="0" smtClean="0">
                <a:solidFill>
                  <a:srgbClr val="FF0000"/>
                </a:solidFill>
              </a:rPr>
              <a:t>Uygulama-1</a:t>
            </a:r>
            <a:endParaRPr lang="tr-TR" sz="2800" dirty="0">
              <a:solidFill>
                <a:srgbClr val="FF0000"/>
              </a:solidFill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1876400" y="911414"/>
            <a:ext cx="11687200" cy="6901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330"/>
              </a:lnSpc>
              <a:spcBef>
                <a:spcPct val="0"/>
              </a:spcBef>
            </a:pPr>
            <a:r>
              <a:rPr lang="tr-TR" sz="4800" b="1" dirty="0" smtClean="0">
                <a:solidFill>
                  <a:srgbClr val="3F5694"/>
                </a:solidFill>
                <a:latin typeface="Calibri" panose="020F0502020204030204" pitchFamily="34" charset="0"/>
                <a:ea typeface="Big Shoulders Display Bold"/>
                <a:cs typeface="Calibri" panose="020F0502020204030204" pitchFamily="34" charset="0"/>
                <a:sym typeface="Big Shoulders Display Bold"/>
              </a:rPr>
              <a:t>Örnek 1</a:t>
            </a:r>
            <a:endParaRPr lang="en-US" sz="4800" b="1" dirty="0">
              <a:solidFill>
                <a:srgbClr val="3F5694"/>
              </a:solidFill>
              <a:latin typeface="Calibri" panose="020F0502020204030204" pitchFamily="34" charset="0"/>
              <a:ea typeface="Big Shoulders Display Bold"/>
              <a:cs typeface="Calibri" panose="020F0502020204030204" pitchFamily="34" charset="0"/>
              <a:sym typeface="Big Shoulders Display Bold"/>
            </a:endParaRPr>
          </a:p>
        </p:txBody>
      </p:sp>
      <p:sp>
        <p:nvSpPr>
          <p:cNvPr id="22" name="Metin kutusu 21"/>
          <p:cNvSpPr txBox="1"/>
          <p:nvPr/>
        </p:nvSpPr>
        <p:spPr>
          <a:xfrm>
            <a:off x="1004803" y="3364285"/>
            <a:ext cx="63103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tr-TR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Yanda 2-bitlik bir sayının karesini </a:t>
            </a:r>
            <a:r>
              <a:rPr lang="tr-TR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alan modül görülmektedir. Buna göre modülün mantık devresini oluşturunuz.</a:t>
            </a:r>
            <a:endParaRPr lang="tr-TR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3" name="Resim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02764" y="2416120"/>
            <a:ext cx="8065421" cy="3544883"/>
          </a:xfrm>
          <a:prstGeom prst="rect">
            <a:avLst/>
          </a:prstGeom>
        </p:spPr>
      </p:pic>
      <p:cxnSp>
        <p:nvCxnSpPr>
          <p:cNvPr id="24" name="Düz Ok Bağlayıcısı 23"/>
          <p:cNvCxnSpPr/>
          <p:nvPr/>
        </p:nvCxnSpPr>
        <p:spPr>
          <a:xfrm flipV="1">
            <a:off x="14097000" y="4686300"/>
            <a:ext cx="76200" cy="185425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Metin kutusu 24"/>
          <p:cNvSpPr txBox="1"/>
          <p:nvPr/>
        </p:nvSpPr>
        <p:spPr>
          <a:xfrm>
            <a:off x="13002097" y="6691019"/>
            <a:ext cx="22660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dirty="0" smtClean="0">
                <a:solidFill>
                  <a:srgbClr val="FF0000"/>
                </a:solidFill>
              </a:rPr>
              <a:t>Çıkış 4-bit olacak</a:t>
            </a:r>
            <a:endParaRPr lang="tr-TR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9286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16426" y="244689"/>
            <a:ext cx="482407" cy="482407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22828" tIns="22828" rIns="22828" bIns="22828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-592954" y="8083927"/>
            <a:ext cx="2354633" cy="2348747"/>
          </a:xfrm>
          <a:custGeom>
            <a:avLst/>
            <a:gdLst/>
            <a:ahLst/>
            <a:cxnLst/>
            <a:rect l="l" t="t" r="r" b="b"/>
            <a:pathLst>
              <a:path w="2354633" h="2348747">
                <a:moveTo>
                  <a:pt x="0" y="0"/>
                </a:moveTo>
                <a:lnTo>
                  <a:pt x="2354634" y="0"/>
                </a:lnTo>
                <a:lnTo>
                  <a:pt x="2354634" y="2348746"/>
                </a:lnTo>
                <a:lnTo>
                  <a:pt x="0" y="23487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10800000">
            <a:off x="16042282" y="-447276"/>
            <a:ext cx="2354633" cy="2348747"/>
          </a:xfrm>
          <a:custGeom>
            <a:avLst/>
            <a:gdLst/>
            <a:ahLst/>
            <a:cxnLst/>
            <a:rect l="l" t="t" r="r" b="b"/>
            <a:pathLst>
              <a:path w="2354633" h="2348747">
                <a:moveTo>
                  <a:pt x="0" y="0"/>
                </a:moveTo>
                <a:lnTo>
                  <a:pt x="2354633" y="0"/>
                </a:lnTo>
                <a:lnTo>
                  <a:pt x="2354633" y="2348746"/>
                </a:lnTo>
                <a:lnTo>
                  <a:pt x="0" y="23487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0" y="0"/>
            <a:ext cx="5553689" cy="2303932"/>
          </a:xfrm>
          <a:custGeom>
            <a:avLst/>
            <a:gdLst/>
            <a:ahLst/>
            <a:cxnLst/>
            <a:rect l="l" t="t" r="r" b="b"/>
            <a:pathLst>
              <a:path w="5553689" h="2303932">
                <a:moveTo>
                  <a:pt x="0" y="0"/>
                </a:moveTo>
                <a:lnTo>
                  <a:pt x="5553689" y="0"/>
                </a:lnTo>
                <a:lnTo>
                  <a:pt x="5553689" y="2303932"/>
                </a:lnTo>
                <a:lnTo>
                  <a:pt x="0" y="230393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1401" t="-23621" r="-16842" b="-233576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4088754" y="129445"/>
            <a:ext cx="2351373" cy="790175"/>
          </a:xfrm>
          <a:custGeom>
            <a:avLst/>
            <a:gdLst/>
            <a:ahLst/>
            <a:cxnLst/>
            <a:rect l="l" t="t" r="r" b="b"/>
            <a:pathLst>
              <a:path w="2351373" h="790175">
                <a:moveTo>
                  <a:pt x="0" y="0"/>
                </a:moveTo>
                <a:lnTo>
                  <a:pt x="2351374" y="0"/>
                </a:lnTo>
                <a:lnTo>
                  <a:pt x="2351374" y="790175"/>
                </a:lnTo>
                <a:lnTo>
                  <a:pt x="0" y="7901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45877" b="-151699"/>
            </a:stretch>
          </a:blipFill>
        </p:spPr>
      </p:sp>
      <p:sp>
        <p:nvSpPr>
          <p:cNvPr id="9" name="AutoShape 9"/>
          <p:cNvSpPr/>
          <p:nvPr/>
        </p:nvSpPr>
        <p:spPr>
          <a:xfrm flipV="1">
            <a:off x="1798847" y="1596459"/>
            <a:ext cx="14533023" cy="21848"/>
          </a:xfrm>
          <a:prstGeom prst="line">
            <a:avLst/>
          </a:prstGeom>
          <a:ln w="19050" cap="flat">
            <a:solidFill>
              <a:srgbClr val="000000">
                <a:alpha val="2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AutoShape 10"/>
          <p:cNvSpPr/>
          <p:nvPr/>
        </p:nvSpPr>
        <p:spPr>
          <a:xfrm>
            <a:off x="1798826" y="9229725"/>
            <a:ext cx="14533032" cy="19050"/>
          </a:xfrm>
          <a:prstGeom prst="line">
            <a:avLst/>
          </a:prstGeom>
          <a:ln w="19050" cap="flat">
            <a:solidFill>
              <a:srgbClr val="000000">
                <a:alpha val="2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" name="Freeform 11"/>
          <p:cNvSpPr/>
          <p:nvPr/>
        </p:nvSpPr>
        <p:spPr>
          <a:xfrm rot="5400000">
            <a:off x="-780599" y="2274405"/>
            <a:ext cx="2351373" cy="790175"/>
          </a:xfrm>
          <a:custGeom>
            <a:avLst/>
            <a:gdLst/>
            <a:ahLst/>
            <a:cxnLst/>
            <a:rect l="l" t="t" r="r" b="b"/>
            <a:pathLst>
              <a:path w="2351373" h="790175">
                <a:moveTo>
                  <a:pt x="0" y="0"/>
                </a:moveTo>
                <a:lnTo>
                  <a:pt x="2351373" y="0"/>
                </a:lnTo>
                <a:lnTo>
                  <a:pt x="2351373" y="790175"/>
                </a:lnTo>
                <a:lnTo>
                  <a:pt x="0" y="7901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45877" b="-151699"/>
            </a:stretch>
          </a:blipFill>
        </p:spPr>
      </p:sp>
      <p:sp>
        <p:nvSpPr>
          <p:cNvPr id="12" name="Freeform 12"/>
          <p:cNvSpPr/>
          <p:nvPr/>
        </p:nvSpPr>
        <p:spPr>
          <a:xfrm rot="-10800000">
            <a:off x="12835475" y="8218691"/>
            <a:ext cx="5452525" cy="2708222"/>
          </a:xfrm>
          <a:custGeom>
            <a:avLst/>
            <a:gdLst/>
            <a:ahLst/>
            <a:cxnLst/>
            <a:rect l="l" t="t" r="r" b="b"/>
            <a:pathLst>
              <a:path w="5452525" h="2708222">
                <a:moveTo>
                  <a:pt x="0" y="0"/>
                </a:moveTo>
                <a:lnTo>
                  <a:pt x="5452525" y="0"/>
                </a:lnTo>
                <a:lnTo>
                  <a:pt x="5452525" y="2708222"/>
                </a:lnTo>
                <a:lnTo>
                  <a:pt x="0" y="27082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0157" r="-20837" b="-203874"/>
            </a:stretch>
          </a:blipFill>
        </p:spPr>
      </p:sp>
      <p:grpSp>
        <p:nvGrpSpPr>
          <p:cNvPr id="14" name="Group 14"/>
          <p:cNvGrpSpPr/>
          <p:nvPr/>
        </p:nvGrpSpPr>
        <p:grpSpPr>
          <a:xfrm>
            <a:off x="152400" y="165680"/>
            <a:ext cx="1589061" cy="1701220"/>
            <a:chOff x="0" y="0"/>
            <a:chExt cx="2614821" cy="2551100"/>
          </a:xfrm>
        </p:grpSpPr>
        <p:sp>
          <p:nvSpPr>
            <p:cNvPr id="15" name="TextBox 15"/>
            <p:cNvSpPr txBox="1"/>
            <p:nvPr/>
          </p:nvSpPr>
          <p:spPr>
            <a:xfrm>
              <a:off x="524690" y="1809580"/>
              <a:ext cx="2090131" cy="4254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24"/>
                </a:lnSpc>
                <a:spcBef>
                  <a:spcPct val="0"/>
                </a:spcBef>
              </a:pPr>
              <a:r>
                <a:rPr lang="en-US" sz="1874" b="1">
                  <a:solidFill>
                    <a:srgbClr val="3F5694"/>
                  </a:solidFill>
                  <a:latin typeface="Poppins Semi-Bold"/>
                  <a:ea typeface="Poppins Semi-Bold"/>
                  <a:cs typeface="Poppins Semi-Bold"/>
                  <a:sym typeface="Poppins Semi-Bold"/>
                </a:rPr>
                <a:t>AKADEMİ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0" y="0"/>
              <a:ext cx="2551100" cy="2551100"/>
            </a:xfrm>
            <a:custGeom>
              <a:avLst/>
              <a:gdLst/>
              <a:ahLst/>
              <a:cxnLst/>
              <a:rect l="l" t="t" r="r" b="b"/>
              <a:pathLst>
                <a:path w="2551100" h="2551100">
                  <a:moveTo>
                    <a:pt x="0" y="0"/>
                  </a:moveTo>
                  <a:lnTo>
                    <a:pt x="2551100" y="0"/>
                  </a:lnTo>
                  <a:lnTo>
                    <a:pt x="2551100" y="2551100"/>
                  </a:lnTo>
                  <a:lnTo>
                    <a:pt x="0" y="2551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sp>
        <p:nvSpPr>
          <p:cNvPr id="23" name="Metin kutusu 22"/>
          <p:cNvSpPr txBox="1"/>
          <p:nvPr/>
        </p:nvSpPr>
        <p:spPr>
          <a:xfrm>
            <a:off x="1388633" y="1887910"/>
            <a:ext cx="63103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tr-TR" sz="2800" dirty="0" smtClean="0">
                <a:solidFill>
                  <a:srgbClr val="FF0000"/>
                </a:solidFill>
              </a:rPr>
              <a:t>Uygulama-1, Çözüm (Kapı Seviyesi Modelleme)</a:t>
            </a:r>
            <a:endParaRPr lang="tr-TR" sz="2800" dirty="0">
              <a:solidFill>
                <a:srgbClr val="FF0000"/>
              </a:solidFill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1876400" y="911414"/>
            <a:ext cx="11687200" cy="6901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330"/>
              </a:lnSpc>
              <a:spcBef>
                <a:spcPct val="0"/>
              </a:spcBef>
            </a:pPr>
            <a:r>
              <a:rPr lang="tr-TR" sz="4800" b="1" dirty="0" smtClean="0">
                <a:solidFill>
                  <a:srgbClr val="3F5694"/>
                </a:solidFill>
                <a:latin typeface="Calibri" panose="020F0502020204030204" pitchFamily="34" charset="0"/>
                <a:ea typeface="Big Shoulders Display Bold"/>
                <a:cs typeface="Calibri" panose="020F0502020204030204" pitchFamily="34" charset="0"/>
                <a:sym typeface="Big Shoulders Display Bold"/>
              </a:rPr>
              <a:t>Kapı Seviyesi Modelleme</a:t>
            </a:r>
            <a:endParaRPr lang="en-US" sz="4800" b="1" dirty="0">
              <a:solidFill>
                <a:srgbClr val="3F5694"/>
              </a:solidFill>
              <a:latin typeface="Calibri" panose="020F0502020204030204" pitchFamily="34" charset="0"/>
              <a:ea typeface="Big Shoulders Display Bold"/>
              <a:cs typeface="Calibri" panose="020F0502020204030204" pitchFamily="34" charset="0"/>
              <a:sym typeface="Big Shoulders Display Bold"/>
            </a:endParaRPr>
          </a:p>
        </p:txBody>
      </p:sp>
      <p:sp>
        <p:nvSpPr>
          <p:cNvPr id="22" name="Metin kutusu 21"/>
          <p:cNvSpPr txBox="1"/>
          <p:nvPr/>
        </p:nvSpPr>
        <p:spPr>
          <a:xfrm>
            <a:off x="1388633" y="2827070"/>
            <a:ext cx="6310398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tr-TR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//kare alıcı devre 2-bit</a:t>
            </a:r>
          </a:p>
          <a:p>
            <a:pPr marL="457200" indent="-457200">
              <a:buFont typeface="+mj-lt"/>
              <a:buAutoNum type="arabicPeriod"/>
            </a:pPr>
            <a:r>
              <a:rPr lang="tr-TR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module</a:t>
            </a:r>
            <a:r>
              <a:rPr lang="tr-TR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tr-TR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kare_al</a:t>
            </a:r>
            <a:r>
              <a:rPr lang="tr-TR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(</a:t>
            </a:r>
          </a:p>
          <a:p>
            <a:pPr marL="457200" indent="-457200">
              <a:buFont typeface="+mj-lt"/>
              <a:buAutoNum type="arabicPeriod"/>
            </a:pPr>
            <a:r>
              <a:rPr lang="tr-TR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</a:t>
            </a:r>
            <a:r>
              <a:rPr lang="tr-TR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input</a:t>
            </a:r>
            <a:r>
              <a:rPr lang="tr-TR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a,</a:t>
            </a:r>
          </a:p>
          <a:p>
            <a:pPr marL="457200" indent="-457200">
              <a:buFont typeface="+mj-lt"/>
              <a:buAutoNum type="arabicPeriod"/>
            </a:pPr>
            <a:r>
              <a:rPr lang="tr-TR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</a:t>
            </a:r>
            <a:r>
              <a:rPr lang="tr-TR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input</a:t>
            </a:r>
            <a:r>
              <a:rPr lang="tr-TR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b,</a:t>
            </a:r>
          </a:p>
          <a:p>
            <a:pPr marL="457200" indent="-457200">
              <a:buFont typeface="+mj-lt"/>
              <a:buAutoNum type="arabicPeriod"/>
            </a:pPr>
            <a:r>
              <a:rPr lang="tr-TR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</a:t>
            </a:r>
            <a:r>
              <a:rPr lang="tr-TR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output</a:t>
            </a:r>
            <a:r>
              <a:rPr lang="tr-TR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[3:0] f</a:t>
            </a:r>
          </a:p>
          <a:p>
            <a:pPr marL="457200" indent="-457200">
              <a:buFont typeface="+mj-lt"/>
              <a:buAutoNum type="arabicPeriod"/>
            </a:pPr>
            <a:r>
              <a:rPr lang="tr-TR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);</a:t>
            </a:r>
          </a:p>
          <a:p>
            <a:pPr marL="457200" indent="-457200">
              <a:buFont typeface="+mj-lt"/>
              <a:buAutoNum type="arabicPeriod"/>
            </a:pPr>
            <a:r>
              <a:rPr lang="tr-TR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</a:t>
            </a:r>
          </a:p>
          <a:p>
            <a:pPr marL="457200" indent="-457200">
              <a:buFont typeface="+mj-lt"/>
              <a:buAutoNum type="arabicPeriod"/>
            </a:pPr>
            <a:r>
              <a:rPr lang="tr-TR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</a:t>
            </a:r>
            <a:r>
              <a:rPr lang="tr-TR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wire</a:t>
            </a:r>
            <a:r>
              <a:rPr lang="tr-TR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tr-TR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not_b</a:t>
            </a:r>
            <a:r>
              <a:rPr lang="tr-TR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;</a:t>
            </a:r>
          </a:p>
          <a:p>
            <a:pPr marL="457200" indent="-457200">
              <a:buFont typeface="+mj-lt"/>
              <a:buAutoNum type="arabicPeriod"/>
            </a:pPr>
            <a:r>
              <a:rPr lang="tr-TR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    </a:t>
            </a:r>
          </a:p>
          <a:p>
            <a:pPr marL="457200" indent="-457200">
              <a:buFont typeface="+mj-lt"/>
              <a:buAutoNum type="arabicPeriod"/>
            </a:pPr>
            <a:r>
              <a:rPr lang="tr-TR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not L1 (</a:t>
            </a:r>
            <a:r>
              <a:rPr lang="tr-TR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not_b</a:t>
            </a:r>
            <a:r>
              <a:rPr lang="tr-TR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b);</a:t>
            </a:r>
          </a:p>
          <a:p>
            <a:pPr marL="457200" indent="-457200">
              <a:buFont typeface="+mj-lt"/>
              <a:buAutoNum type="arabicPeriod"/>
            </a:pPr>
            <a:r>
              <a:rPr lang="tr-TR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</a:t>
            </a:r>
            <a:r>
              <a:rPr lang="tr-TR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and</a:t>
            </a:r>
            <a:r>
              <a:rPr lang="tr-TR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L2 (f[3],a, b);</a:t>
            </a:r>
          </a:p>
          <a:p>
            <a:pPr marL="457200" indent="-457200">
              <a:buFont typeface="+mj-lt"/>
              <a:buAutoNum type="arabicPeriod"/>
            </a:pPr>
            <a:r>
              <a:rPr lang="tr-TR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</a:t>
            </a:r>
            <a:r>
              <a:rPr lang="tr-TR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and</a:t>
            </a:r>
            <a:r>
              <a:rPr lang="tr-TR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L3 (f[2],a, </a:t>
            </a:r>
            <a:r>
              <a:rPr lang="tr-TR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not_b</a:t>
            </a:r>
            <a:r>
              <a:rPr lang="tr-TR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); </a:t>
            </a:r>
          </a:p>
          <a:p>
            <a:pPr marL="457200" indent="-457200">
              <a:buFont typeface="+mj-lt"/>
              <a:buAutoNum type="arabicPeriod"/>
            </a:pPr>
            <a:r>
              <a:rPr lang="tr-TR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</a:t>
            </a:r>
            <a:r>
              <a:rPr lang="tr-TR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or</a:t>
            </a:r>
            <a:r>
              <a:rPr lang="tr-TR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L4 (f[0], b, 1'b0);</a:t>
            </a:r>
          </a:p>
          <a:p>
            <a:pPr marL="457200" indent="-457200">
              <a:buFont typeface="+mj-lt"/>
              <a:buAutoNum type="arabicPeriod"/>
            </a:pPr>
            <a:r>
              <a:rPr lang="tr-TR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</a:t>
            </a:r>
            <a:r>
              <a:rPr lang="tr-TR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or</a:t>
            </a:r>
            <a:r>
              <a:rPr lang="tr-TR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L5 (f[1], 1'b0, 1'b0);</a:t>
            </a:r>
          </a:p>
          <a:p>
            <a:pPr marL="457200" indent="-457200">
              <a:buFont typeface="+mj-lt"/>
              <a:buAutoNum type="arabicPeriod"/>
            </a:pPr>
            <a:r>
              <a:rPr lang="tr-TR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  </a:t>
            </a:r>
          </a:p>
          <a:p>
            <a:pPr marL="457200" indent="-457200">
              <a:buFont typeface="+mj-lt"/>
              <a:buAutoNum type="arabicPeriod"/>
            </a:pPr>
            <a:r>
              <a:rPr lang="tr-TR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endmodule</a:t>
            </a:r>
            <a:endParaRPr lang="tr-TR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21" name="İçerik Yer Tutucusu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38372" y="2312279"/>
            <a:ext cx="7794205" cy="3496858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20" name="Düz Ok Bağlayıcısı 19"/>
          <p:cNvCxnSpPr/>
          <p:nvPr/>
        </p:nvCxnSpPr>
        <p:spPr>
          <a:xfrm>
            <a:off x="14706600" y="2364963"/>
            <a:ext cx="182232" cy="175419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Metin kutusu 23"/>
          <p:cNvSpPr txBox="1"/>
          <p:nvPr/>
        </p:nvSpPr>
        <p:spPr>
          <a:xfrm>
            <a:off x="14212362" y="1841687"/>
            <a:ext cx="9268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dirty="0" err="1">
                <a:solidFill>
                  <a:srgbClr val="FF0000"/>
                </a:solidFill>
              </a:rPr>
              <a:t>n</a:t>
            </a:r>
            <a:r>
              <a:rPr lang="tr-TR" sz="2400" dirty="0" err="1" smtClean="0">
                <a:solidFill>
                  <a:srgbClr val="FF0000"/>
                </a:solidFill>
              </a:rPr>
              <a:t>ot_b</a:t>
            </a:r>
            <a:endParaRPr lang="tr-TR" sz="2400" dirty="0">
              <a:solidFill>
                <a:srgbClr val="FF0000"/>
              </a:solidFill>
            </a:endParaRPr>
          </a:p>
        </p:txBody>
      </p:sp>
      <p:sp>
        <p:nvSpPr>
          <p:cNvPr id="25" name="Metin kutusu 24"/>
          <p:cNvSpPr txBox="1"/>
          <p:nvPr/>
        </p:nvSpPr>
        <p:spPr>
          <a:xfrm>
            <a:off x="5264440" y="8601609"/>
            <a:ext cx="92290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tr-TR" sz="2800" b="1" dirty="0" smtClean="0">
                <a:solidFill>
                  <a:srgbClr val="FF0000"/>
                </a:solidFill>
              </a:rPr>
              <a:t>NOT: </a:t>
            </a:r>
            <a:r>
              <a:rPr lang="tr-TR" sz="2800" dirty="0" smtClean="0">
                <a:solidFill>
                  <a:srgbClr val="FF0000"/>
                </a:solidFill>
              </a:rPr>
              <a:t>Günümüzde çok tercih edilmeyen bir modelleme şeklidir.</a:t>
            </a:r>
            <a:endParaRPr lang="tr-TR" sz="2800" dirty="0">
              <a:solidFill>
                <a:srgbClr val="FF0000"/>
              </a:solidFill>
            </a:endParaRPr>
          </a:p>
        </p:txBody>
      </p:sp>
      <p:sp>
        <p:nvSpPr>
          <p:cNvPr id="27" name="Metin kutusu 26"/>
          <p:cNvSpPr txBox="1"/>
          <p:nvPr/>
        </p:nvSpPr>
        <p:spPr>
          <a:xfrm>
            <a:off x="6857999" y="6501705"/>
            <a:ext cx="987457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tr-TR" sz="2800" dirty="0" smtClean="0">
                <a:solidFill>
                  <a:srgbClr val="7030A0"/>
                </a:solidFill>
              </a:rPr>
              <a:t>Bu yöntemde tüm kapılar ve ara teller tanımlanır. 8-bitlik iki sayının toplamında yaklaşık 100 adet kapının kullanıldığı düşünüldüğünde karmaşık bir HDL görünümü oluşturur.</a:t>
            </a:r>
            <a:endParaRPr lang="tr-TR" sz="28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7794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16426" y="244689"/>
            <a:ext cx="482407" cy="482407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22828" tIns="22828" rIns="22828" bIns="22828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-592954" y="8083927"/>
            <a:ext cx="2354633" cy="2348747"/>
          </a:xfrm>
          <a:custGeom>
            <a:avLst/>
            <a:gdLst/>
            <a:ahLst/>
            <a:cxnLst/>
            <a:rect l="l" t="t" r="r" b="b"/>
            <a:pathLst>
              <a:path w="2354633" h="2348747">
                <a:moveTo>
                  <a:pt x="0" y="0"/>
                </a:moveTo>
                <a:lnTo>
                  <a:pt x="2354634" y="0"/>
                </a:lnTo>
                <a:lnTo>
                  <a:pt x="2354634" y="2348746"/>
                </a:lnTo>
                <a:lnTo>
                  <a:pt x="0" y="23487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10800000">
            <a:off x="16042282" y="-447276"/>
            <a:ext cx="2354633" cy="2348747"/>
          </a:xfrm>
          <a:custGeom>
            <a:avLst/>
            <a:gdLst/>
            <a:ahLst/>
            <a:cxnLst/>
            <a:rect l="l" t="t" r="r" b="b"/>
            <a:pathLst>
              <a:path w="2354633" h="2348747">
                <a:moveTo>
                  <a:pt x="0" y="0"/>
                </a:moveTo>
                <a:lnTo>
                  <a:pt x="2354633" y="0"/>
                </a:lnTo>
                <a:lnTo>
                  <a:pt x="2354633" y="2348746"/>
                </a:lnTo>
                <a:lnTo>
                  <a:pt x="0" y="23487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0" y="0"/>
            <a:ext cx="5553689" cy="2303932"/>
          </a:xfrm>
          <a:custGeom>
            <a:avLst/>
            <a:gdLst/>
            <a:ahLst/>
            <a:cxnLst/>
            <a:rect l="l" t="t" r="r" b="b"/>
            <a:pathLst>
              <a:path w="5553689" h="2303932">
                <a:moveTo>
                  <a:pt x="0" y="0"/>
                </a:moveTo>
                <a:lnTo>
                  <a:pt x="5553689" y="0"/>
                </a:lnTo>
                <a:lnTo>
                  <a:pt x="5553689" y="2303932"/>
                </a:lnTo>
                <a:lnTo>
                  <a:pt x="0" y="230393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1401" t="-23621" r="-16842" b="-233576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4088754" y="129445"/>
            <a:ext cx="2351373" cy="790175"/>
          </a:xfrm>
          <a:custGeom>
            <a:avLst/>
            <a:gdLst/>
            <a:ahLst/>
            <a:cxnLst/>
            <a:rect l="l" t="t" r="r" b="b"/>
            <a:pathLst>
              <a:path w="2351373" h="790175">
                <a:moveTo>
                  <a:pt x="0" y="0"/>
                </a:moveTo>
                <a:lnTo>
                  <a:pt x="2351374" y="0"/>
                </a:lnTo>
                <a:lnTo>
                  <a:pt x="2351374" y="790175"/>
                </a:lnTo>
                <a:lnTo>
                  <a:pt x="0" y="7901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45877" b="-151699"/>
            </a:stretch>
          </a:blipFill>
        </p:spPr>
      </p:sp>
      <p:sp>
        <p:nvSpPr>
          <p:cNvPr id="9" name="AutoShape 9"/>
          <p:cNvSpPr/>
          <p:nvPr/>
        </p:nvSpPr>
        <p:spPr>
          <a:xfrm flipV="1">
            <a:off x="1798847" y="1596459"/>
            <a:ext cx="14533023" cy="21848"/>
          </a:xfrm>
          <a:prstGeom prst="line">
            <a:avLst/>
          </a:prstGeom>
          <a:ln w="19050" cap="flat">
            <a:solidFill>
              <a:srgbClr val="000000">
                <a:alpha val="2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AutoShape 10"/>
          <p:cNvSpPr/>
          <p:nvPr/>
        </p:nvSpPr>
        <p:spPr>
          <a:xfrm>
            <a:off x="1798826" y="9229725"/>
            <a:ext cx="14533032" cy="19050"/>
          </a:xfrm>
          <a:prstGeom prst="line">
            <a:avLst/>
          </a:prstGeom>
          <a:ln w="19050" cap="flat">
            <a:solidFill>
              <a:srgbClr val="000000">
                <a:alpha val="2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" name="Freeform 11"/>
          <p:cNvSpPr/>
          <p:nvPr/>
        </p:nvSpPr>
        <p:spPr>
          <a:xfrm rot="5400000">
            <a:off x="-780599" y="2274405"/>
            <a:ext cx="2351373" cy="790175"/>
          </a:xfrm>
          <a:custGeom>
            <a:avLst/>
            <a:gdLst/>
            <a:ahLst/>
            <a:cxnLst/>
            <a:rect l="l" t="t" r="r" b="b"/>
            <a:pathLst>
              <a:path w="2351373" h="790175">
                <a:moveTo>
                  <a:pt x="0" y="0"/>
                </a:moveTo>
                <a:lnTo>
                  <a:pt x="2351373" y="0"/>
                </a:lnTo>
                <a:lnTo>
                  <a:pt x="2351373" y="790175"/>
                </a:lnTo>
                <a:lnTo>
                  <a:pt x="0" y="7901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45877" b="-151699"/>
            </a:stretch>
          </a:blipFill>
        </p:spPr>
      </p:sp>
      <p:sp>
        <p:nvSpPr>
          <p:cNvPr id="12" name="Freeform 12"/>
          <p:cNvSpPr/>
          <p:nvPr/>
        </p:nvSpPr>
        <p:spPr>
          <a:xfrm rot="-10800000">
            <a:off x="12835475" y="8218691"/>
            <a:ext cx="5452525" cy="2708222"/>
          </a:xfrm>
          <a:custGeom>
            <a:avLst/>
            <a:gdLst/>
            <a:ahLst/>
            <a:cxnLst/>
            <a:rect l="l" t="t" r="r" b="b"/>
            <a:pathLst>
              <a:path w="5452525" h="2708222">
                <a:moveTo>
                  <a:pt x="0" y="0"/>
                </a:moveTo>
                <a:lnTo>
                  <a:pt x="5452525" y="0"/>
                </a:lnTo>
                <a:lnTo>
                  <a:pt x="5452525" y="2708222"/>
                </a:lnTo>
                <a:lnTo>
                  <a:pt x="0" y="27082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0157" r="-20837" b="-203874"/>
            </a:stretch>
          </a:blipFill>
        </p:spPr>
      </p:sp>
      <p:grpSp>
        <p:nvGrpSpPr>
          <p:cNvPr id="14" name="Group 14"/>
          <p:cNvGrpSpPr/>
          <p:nvPr/>
        </p:nvGrpSpPr>
        <p:grpSpPr>
          <a:xfrm>
            <a:off x="152400" y="165680"/>
            <a:ext cx="1589061" cy="1701220"/>
            <a:chOff x="0" y="0"/>
            <a:chExt cx="2614821" cy="2551100"/>
          </a:xfrm>
        </p:grpSpPr>
        <p:sp>
          <p:nvSpPr>
            <p:cNvPr id="15" name="TextBox 15"/>
            <p:cNvSpPr txBox="1"/>
            <p:nvPr/>
          </p:nvSpPr>
          <p:spPr>
            <a:xfrm>
              <a:off x="524690" y="1809580"/>
              <a:ext cx="2090131" cy="4254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24"/>
                </a:lnSpc>
                <a:spcBef>
                  <a:spcPct val="0"/>
                </a:spcBef>
              </a:pPr>
              <a:r>
                <a:rPr lang="en-US" sz="1874" b="1">
                  <a:solidFill>
                    <a:srgbClr val="3F5694"/>
                  </a:solidFill>
                  <a:latin typeface="Poppins Semi-Bold"/>
                  <a:ea typeface="Poppins Semi-Bold"/>
                  <a:cs typeface="Poppins Semi-Bold"/>
                  <a:sym typeface="Poppins Semi-Bold"/>
                </a:rPr>
                <a:t>AKADEMİ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0" y="0"/>
              <a:ext cx="2551100" cy="2551100"/>
            </a:xfrm>
            <a:custGeom>
              <a:avLst/>
              <a:gdLst/>
              <a:ahLst/>
              <a:cxnLst/>
              <a:rect l="l" t="t" r="r" b="b"/>
              <a:pathLst>
                <a:path w="2551100" h="2551100">
                  <a:moveTo>
                    <a:pt x="0" y="0"/>
                  </a:moveTo>
                  <a:lnTo>
                    <a:pt x="2551100" y="0"/>
                  </a:lnTo>
                  <a:lnTo>
                    <a:pt x="2551100" y="2551100"/>
                  </a:lnTo>
                  <a:lnTo>
                    <a:pt x="0" y="2551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sp>
        <p:nvSpPr>
          <p:cNvPr id="26" name="TextBox 13"/>
          <p:cNvSpPr txBox="1"/>
          <p:nvPr/>
        </p:nvSpPr>
        <p:spPr>
          <a:xfrm>
            <a:off x="1876400" y="911414"/>
            <a:ext cx="11687200" cy="6901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330"/>
              </a:lnSpc>
              <a:spcBef>
                <a:spcPct val="0"/>
              </a:spcBef>
            </a:pPr>
            <a:r>
              <a:rPr lang="tr-TR" sz="4800" b="1" dirty="0" smtClean="0">
                <a:solidFill>
                  <a:srgbClr val="3F5694"/>
                </a:solidFill>
                <a:latin typeface="Calibri" panose="020F0502020204030204" pitchFamily="34" charset="0"/>
                <a:ea typeface="Big Shoulders Display Bold"/>
                <a:cs typeface="Calibri" panose="020F0502020204030204" pitchFamily="34" charset="0"/>
                <a:sym typeface="Big Shoulders Display Bold"/>
              </a:rPr>
              <a:t>Çıktı Ekranları (</a:t>
            </a:r>
            <a:r>
              <a:rPr lang="tr-TR" sz="4800" b="1" dirty="0" err="1" smtClean="0">
                <a:solidFill>
                  <a:srgbClr val="3F5694"/>
                </a:solidFill>
                <a:latin typeface="Calibri" panose="020F0502020204030204" pitchFamily="34" charset="0"/>
                <a:ea typeface="Big Shoulders Display Bold"/>
                <a:cs typeface="Calibri" panose="020F0502020204030204" pitchFamily="34" charset="0"/>
                <a:sym typeface="Big Shoulders Display Bold"/>
              </a:rPr>
              <a:t>Gate</a:t>
            </a:r>
            <a:r>
              <a:rPr lang="tr-TR" sz="4800" b="1" dirty="0" smtClean="0">
                <a:solidFill>
                  <a:srgbClr val="3F5694"/>
                </a:solidFill>
                <a:latin typeface="Calibri" panose="020F0502020204030204" pitchFamily="34" charset="0"/>
                <a:ea typeface="Big Shoulders Display Bold"/>
                <a:cs typeface="Calibri" panose="020F0502020204030204" pitchFamily="34" charset="0"/>
                <a:sym typeface="Big Shoulders Display Bold"/>
              </a:rPr>
              <a:t> Level)</a:t>
            </a:r>
            <a:endParaRPr lang="en-US" sz="4800" b="1" dirty="0">
              <a:solidFill>
                <a:srgbClr val="3F5694"/>
              </a:solidFill>
              <a:latin typeface="Calibri" panose="020F0502020204030204" pitchFamily="34" charset="0"/>
              <a:ea typeface="Big Shoulders Display Bold"/>
              <a:cs typeface="Calibri" panose="020F0502020204030204" pitchFamily="34" charset="0"/>
              <a:sym typeface="Big Shoulders Display Bold"/>
            </a:endParaRPr>
          </a:p>
        </p:txBody>
      </p:sp>
      <p:sp>
        <p:nvSpPr>
          <p:cNvPr id="22" name="Metin kutusu 21"/>
          <p:cNvSpPr txBox="1"/>
          <p:nvPr/>
        </p:nvSpPr>
        <p:spPr>
          <a:xfrm>
            <a:off x="933555" y="2152394"/>
            <a:ext cx="6310398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tr-TR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Simülasyon:</a:t>
            </a:r>
            <a:r>
              <a:rPr lang="tr-TR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Girdi sinyallerine göre çıktı sinyal değerlerini belli zaman aralıklarında gösterir.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tr-TR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RTL Şema: </a:t>
            </a:r>
            <a:r>
              <a:rPr lang="tr-TR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HDL – donanım dönüşümünü gösterir.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tr-TR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Sentez Şema: </a:t>
            </a:r>
            <a:r>
              <a:rPr lang="tr-TR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HDL’nin</a:t>
            </a:r>
            <a:r>
              <a:rPr lang="tr-TR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FPGA donanım dönüşümünü gösterir.</a:t>
            </a:r>
            <a:endParaRPr lang="tr-TR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24" name="İçerik Yer Tutucusu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41847" y="5402496"/>
            <a:ext cx="8377751" cy="4245178"/>
          </a:xfrm>
          <a:prstGeom prst="rect">
            <a:avLst/>
          </a:prstGeom>
        </p:spPr>
      </p:pic>
      <p:pic>
        <p:nvPicPr>
          <p:cNvPr id="23" name="İçerik Yer Tutucusu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65775" y="5402496"/>
            <a:ext cx="6248579" cy="4389204"/>
          </a:xfrm>
          <a:prstGeom prst="rect">
            <a:avLst/>
          </a:prstGeom>
        </p:spPr>
      </p:pic>
      <p:sp>
        <p:nvSpPr>
          <p:cNvPr id="27" name="Metin kutusu 26"/>
          <p:cNvSpPr txBox="1"/>
          <p:nvPr/>
        </p:nvSpPr>
        <p:spPr>
          <a:xfrm>
            <a:off x="2097640" y="8855143"/>
            <a:ext cx="14303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dirty="0" smtClean="0">
                <a:solidFill>
                  <a:srgbClr val="FF0000"/>
                </a:solidFill>
              </a:rPr>
              <a:t>RTL ŞEMA</a:t>
            </a:r>
            <a:endParaRPr lang="tr-TR" sz="2400" dirty="0">
              <a:solidFill>
                <a:srgbClr val="FF0000"/>
              </a:solidFill>
            </a:endParaRPr>
          </a:p>
        </p:txBody>
      </p:sp>
      <p:sp>
        <p:nvSpPr>
          <p:cNvPr id="28" name="Metin kutusu 27"/>
          <p:cNvSpPr txBox="1"/>
          <p:nvPr/>
        </p:nvSpPr>
        <p:spPr>
          <a:xfrm>
            <a:off x="9144522" y="8855143"/>
            <a:ext cx="21388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dirty="0" smtClean="0">
                <a:solidFill>
                  <a:srgbClr val="FF0000"/>
                </a:solidFill>
              </a:rPr>
              <a:t>SENTEZ ŞEMASI</a:t>
            </a:r>
            <a:endParaRPr lang="tr-TR" sz="2400" dirty="0">
              <a:solidFill>
                <a:srgbClr val="FF0000"/>
              </a:solidFill>
            </a:endParaRPr>
          </a:p>
        </p:txBody>
      </p:sp>
      <p:pic>
        <p:nvPicPr>
          <p:cNvPr id="29" name="İçerik Yer Tutucusu 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67042" y="1916046"/>
            <a:ext cx="9086678" cy="3170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941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16426" y="244689"/>
            <a:ext cx="482407" cy="482407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22828" tIns="22828" rIns="22828" bIns="22828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-592954" y="8083927"/>
            <a:ext cx="2354633" cy="2348747"/>
          </a:xfrm>
          <a:custGeom>
            <a:avLst/>
            <a:gdLst/>
            <a:ahLst/>
            <a:cxnLst/>
            <a:rect l="l" t="t" r="r" b="b"/>
            <a:pathLst>
              <a:path w="2354633" h="2348747">
                <a:moveTo>
                  <a:pt x="0" y="0"/>
                </a:moveTo>
                <a:lnTo>
                  <a:pt x="2354634" y="0"/>
                </a:lnTo>
                <a:lnTo>
                  <a:pt x="2354634" y="2348746"/>
                </a:lnTo>
                <a:lnTo>
                  <a:pt x="0" y="23487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10800000">
            <a:off x="16042282" y="-447276"/>
            <a:ext cx="2354633" cy="2348747"/>
          </a:xfrm>
          <a:custGeom>
            <a:avLst/>
            <a:gdLst/>
            <a:ahLst/>
            <a:cxnLst/>
            <a:rect l="l" t="t" r="r" b="b"/>
            <a:pathLst>
              <a:path w="2354633" h="2348747">
                <a:moveTo>
                  <a:pt x="0" y="0"/>
                </a:moveTo>
                <a:lnTo>
                  <a:pt x="2354633" y="0"/>
                </a:lnTo>
                <a:lnTo>
                  <a:pt x="2354633" y="2348746"/>
                </a:lnTo>
                <a:lnTo>
                  <a:pt x="0" y="23487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0" y="0"/>
            <a:ext cx="5553689" cy="2303932"/>
          </a:xfrm>
          <a:custGeom>
            <a:avLst/>
            <a:gdLst/>
            <a:ahLst/>
            <a:cxnLst/>
            <a:rect l="l" t="t" r="r" b="b"/>
            <a:pathLst>
              <a:path w="5553689" h="2303932">
                <a:moveTo>
                  <a:pt x="0" y="0"/>
                </a:moveTo>
                <a:lnTo>
                  <a:pt x="5553689" y="0"/>
                </a:lnTo>
                <a:lnTo>
                  <a:pt x="5553689" y="2303932"/>
                </a:lnTo>
                <a:lnTo>
                  <a:pt x="0" y="230393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1401" t="-23621" r="-16842" b="-233576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4088754" y="129445"/>
            <a:ext cx="2351373" cy="790175"/>
          </a:xfrm>
          <a:custGeom>
            <a:avLst/>
            <a:gdLst/>
            <a:ahLst/>
            <a:cxnLst/>
            <a:rect l="l" t="t" r="r" b="b"/>
            <a:pathLst>
              <a:path w="2351373" h="790175">
                <a:moveTo>
                  <a:pt x="0" y="0"/>
                </a:moveTo>
                <a:lnTo>
                  <a:pt x="2351374" y="0"/>
                </a:lnTo>
                <a:lnTo>
                  <a:pt x="2351374" y="790175"/>
                </a:lnTo>
                <a:lnTo>
                  <a:pt x="0" y="7901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45877" b="-151699"/>
            </a:stretch>
          </a:blipFill>
        </p:spPr>
      </p:sp>
      <p:sp>
        <p:nvSpPr>
          <p:cNvPr id="9" name="AutoShape 9"/>
          <p:cNvSpPr/>
          <p:nvPr/>
        </p:nvSpPr>
        <p:spPr>
          <a:xfrm flipV="1">
            <a:off x="1798847" y="1596459"/>
            <a:ext cx="14533023" cy="21848"/>
          </a:xfrm>
          <a:prstGeom prst="line">
            <a:avLst/>
          </a:prstGeom>
          <a:ln w="19050" cap="flat">
            <a:solidFill>
              <a:srgbClr val="000000">
                <a:alpha val="2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AutoShape 10"/>
          <p:cNvSpPr/>
          <p:nvPr/>
        </p:nvSpPr>
        <p:spPr>
          <a:xfrm>
            <a:off x="1798826" y="9229725"/>
            <a:ext cx="14533032" cy="19050"/>
          </a:xfrm>
          <a:prstGeom prst="line">
            <a:avLst/>
          </a:prstGeom>
          <a:ln w="19050" cap="flat">
            <a:solidFill>
              <a:srgbClr val="000000">
                <a:alpha val="2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" name="Freeform 11"/>
          <p:cNvSpPr/>
          <p:nvPr/>
        </p:nvSpPr>
        <p:spPr>
          <a:xfrm rot="5400000">
            <a:off x="-780599" y="2274405"/>
            <a:ext cx="2351373" cy="790175"/>
          </a:xfrm>
          <a:custGeom>
            <a:avLst/>
            <a:gdLst/>
            <a:ahLst/>
            <a:cxnLst/>
            <a:rect l="l" t="t" r="r" b="b"/>
            <a:pathLst>
              <a:path w="2351373" h="790175">
                <a:moveTo>
                  <a:pt x="0" y="0"/>
                </a:moveTo>
                <a:lnTo>
                  <a:pt x="2351373" y="0"/>
                </a:lnTo>
                <a:lnTo>
                  <a:pt x="2351373" y="790175"/>
                </a:lnTo>
                <a:lnTo>
                  <a:pt x="0" y="7901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45877" b="-151699"/>
            </a:stretch>
          </a:blipFill>
        </p:spPr>
      </p:sp>
      <p:sp>
        <p:nvSpPr>
          <p:cNvPr id="12" name="Freeform 12"/>
          <p:cNvSpPr/>
          <p:nvPr/>
        </p:nvSpPr>
        <p:spPr>
          <a:xfrm rot="-10800000">
            <a:off x="12835475" y="8218691"/>
            <a:ext cx="5452525" cy="2708222"/>
          </a:xfrm>
          <a:custGeom>
            <a:avLst/>
            <a:gdLst/>
            <a:ahLst/>
            <a:cxnLst/>
            <a:rect l="l" t="t" r="r" b="b"/>
            <a:pathLst>
              <a:path w="5452525" h="2708222">
                <a:moveTo>
                  <a:pt x="0" y="0"/>
                </a:moveTo>
                <a:lnTo>
                  <a:pt x="5452525" y="0"/>
                </a:lnTo>
                <a:lnTo>
                  <a:pt x="5452525" y="2708222"/>
                </a:lnTo>
                <a:lnTo>
                  <a:pt x="0" y="27082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0157" r="-20837" b="-203874"/>
            </a:stretch>
          </a:blipFill>
        </p:spPr>
      </p:sp>
      <p:grpSp>
        <p:nvGrpSpPr>
          <p:cNvPr id="14" name="Group 14"/>
          <p:cNvGrpSpPr/>
          <p:nvPr/>
        </p:nvGrpSpPr>
        <p:grpSpPr>
          <a:xfrm>
            <a:off x="152400" y="165680"/>
            <a:ext cx="1589061" cy="1701220"/>
            <a:chOff x="0" y="0"/>
            <a:chExt cx="2614821" cy="2551100"/>
          </a:xfrm>
        </p:grpSpPr>
        <p:sp>
          <p:nvSpPr>
            <p:cNvPr id="15" name="TextBox 15"/>
            <p:cNvSpPr txBox="1"/>
            <p:nvPr/>
          </p:nvSpPr>
          <p:spPr>
            <a:xfrm>
              <a:off x="524690" y="1809580"/>
              <a:ext cx="2090131" cy="4254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24"/>
                </a:lnSpc>
                <a:spcBef>
                  <a:spcPct val="0"/>
                </a:spcBef>
              </a:pPr>
              <a:r>
                <a:rPr lang="en-US" sz="1874" b="1">
                  <a:solidFill>
                    <a:srgbClr val="3F5694"/>
                  </a:solidFill>
                  <a:latin typeface="Poppins Semi-Bold"/>
                  <a:ea typeface="Poppins Semi-Bold"/>
                  <a:cs typeface="Poppins Semi-Bold"/>
                  <a:sym typeface="Poppins Semi-Bold"/>
                </a:rPr>
                <a:t>AKADEMİ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0" y="0"/>
              <a:ext cx="2551100" cy="2551100"/>
            </a:xfrm>
            <a:custGeom>
              <a:avLst/>
              <a:gdLst/>
              <a:ahLst/>
              <a:cxnLst/>
              <a:rect l="l" t="t" r="r" b="b"/>
              <a:pathLst>
                <a:path w="2551100" h="2551100">
                  <a:moveTo>
                    <a:pt x="0" y="0"/>
                  </a:moveTo>
                  <a:lnTo>
                    <a:pt x="2551100" y="0"/>
                  </a:lnTo>
                  <a:lnTo>
                    <a:pt x="2551100" y="2551100"/>
                  </a:lnTo>
                  <a:lnTo>
                    <a:pt x="0" y="2551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sp>
        <p:nvSpPr>
          <p:cNvPr id="23" name="Metin kutusu 22"/>
          <p:cNvSpPr txBox="1"/>
          <p:nvPr/>
        </p:nvSpPr>
        <p:spPr>
          <a:xfrm>
            <a:off x="1388633" y="1887910"/>
            <a:ext cx="63103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tr-TR" sz="2800" dirty="0" smtClean="0">
                <a:solidFill>
                  <a:srgbClr val="FF0000"/>
                </a:solidFill>
              </a:rPr>
              <a:t>Uygulama-1, Çözüm (Veri Akış Modellemesi)</a:t>
            </a:r>
            <a:endParaRPr lang="tr-TR" sz="2800" dirty="0">
              <a:solidFill>
                <a:srgbClr val="FF0000"/>
              </a:solidFill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1876400" y="911414"/>
            <a:ext cx="11687200" cy="6901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330"/>
              </a:lnSpc>
              <a:spcBef>
                <a:spcPct val="0"/>
              </a:spcBef>
            </a:pPr>
            <a:r>
              <a:rPr lang="tr-TR" sz="4800" b="1" dirty="0" smtClean="0">
                <a:solidFill>
                  <a:srgbClr val="3F5694"/>
                </a:solidFill>
                <a:latin typeface="Calibri" panose="020F0502020204030204" pitchFamily="34" charset="0"/>
                <a:ea typeface="Big Shoulders Display Bold"/>
                <a:cs typeface="Calibri" panose="020F0502020204030204" pitchFamily="34" charset="0"/>
                <a:sym typeface="Big Shoulders Display Bold"/>
              </a:rPr>
              <a:t>Data </a:t>
            </a:r>
            <a:r>
              <a:rPr lang="tr-TR" sz="4800" b="1" dirty="0" err="1" smtClean="0">
                <a:solidFill>
                  <a:srgbClr val="3F5694"/>
                </a:solidFill>
                <a:latin typeface="Calibri" panose="020F0502020204030204" pitchFamily="34" charset="0"/>
                <a:ea typeface="Big Shoulders Display Bold"/>
                <a:cs typeface="Calibri" panose="020F0502020204030204" pitchFamily="34" charset="0"/>
                <a:sym typeface="Big Shoulders Display Bold"/>
              </a:rPr>
              <a:t>Flow</a:t>
            </a:r>
            <a:r>
              <a:rPr lang="tr-TR" sz="4800" b="1" dirty="0" smtClean="0">
                <a:solidFill>
                  <a:srgbClr val="3F5694"/>
                </a:solidFill>
                <a:latin typeface="Calibri" panose="020F0502020204030204" pitchFamily="34" charset="0"/>
                <a:ea typeface="Big Shoulders Display Bold"/>
                <a:cs typeface="Calibri" panose="020F0502020204030204" pitchFamily="34" charset="0"/>
                <a:sym typeface="Big Shoulders Display Bold"/>
              </a:rPr>
              <a:t> Modelleme</a:t>
            </a:r>
            <a:endParaRPr lang="en-US" sz="4800" b="1" dirty="0">
              <a:solidFill>
                <a:srgbClr val="3F5694"/>
              </a:solidFill>
              <a:latin typeface="Calibri" panose="020F0502020204030204" pitchFamily="34" charset="0"/>
              <a:ea typeface="Big Shoulders Display Bold"/>
              <a:cs typeface="Calibri" panose="020F0502020204030204" pitchFamily="34" charset="0"/>
              <a:sym typeface="Big Shoulders Display Bold"/>
            </a:endParaRPr>
          </a:p>
        </p:txBody>
      </p:sp>
      <p:sp>
        <p:nvSpPr>
          <p:cNvPr id="22" name="Metin kutusu 21"/>
          <p:cNvSpPr txBox="1"/>
          <p:nvPr/>
        </p:nvSpPr>
        <p:spPr>
          <a:xfrm>
            <a:off x="1409602" y="3230456"/>
            <a:ext cx="631039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tr-TR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//kare alıcı devre 2-bit</a:t>
            </a:r>
          </a:p>
          <a:p>
            <a:pPr marL="457200" indent="-457200">
              <a:buFont typeface="+mj-lt"/>
              <a:buAutoNum type="arabicPeriod"/>
            </a:pPr>
            <a:r>
              <a:rPr lang="tr-TR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module</a:t>
            </a:r>
            <a:r>
              <a:rPr lang="tr-TR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tr-TR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kare_al</a:t>
            </a:r>
            <a:r>
              <a:rPr lang="tr-TR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(</a:t>
            </a:r>
            <a:endParaRPr lang="tr-TR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tr-TR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</a:t>
            </a:r>
            <a:r>
              <a:rPr lang="tr-TR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input</a:t>
            </a:r>
            <a:r>
              <a:rPr lang="tr-TR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a,</a:t>
            </a:r>
          </a:p>
          <a:p>
            <a:pPr marL="457200" indent="-457200">
              <a:buFont typeface="+mj-lt"/>
              <a:buAutoNum type="arabicPeriod"/>
            </a:pPr>
            <a:r>
              <a:rPr lang="tr-TR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</a:t>
            </a:r>
            <a:r>
              <a:rPr lang="tr-TR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input</a:t>
            </a:r>
            <a:r>
              <a:rPr lang="tr-TR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b,</a:t>
            </a:r>
          </a:p>
          <a:p>
            <a:pPr marL="457200" indent="-457200">
              <a:buFont typeface="+mj-lt"/>
              <a:buAutoNum type="arabicPeriod"/>
            </a:pPr>
            <a:r>
              <a:rPr lang="tr-TR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</a:t>
            </a:r>
            <a:r>
              <a:rPr lang="tr-TR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output</a:t>
            </a:r>
            <a:r>
              <a:rPr lang="tr-TR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[3:0] f</a:t>
            </a:r>
          </a:p>
          <a:p>
            <a:pPr marL="457200" indent="-457200">
              <a:buFont typeface="+mj-lt"/>
              <a:buAutoNum type="arabicPeriod"/>
            </a:pPr>
            <a:r>
              <a:rPr lang="tr-TR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);</a:t>
            </a:r>
          </a:p>
          <a:p>
            <a:pPr marL="457200" indent="-457200">
              <a:buFont typeface="+mj-lt"/>
              <a:buAutoNum type="arabicPeriod"/>
            </a:pPr>
            <a:r>
              <a:rPr lang="tr-TR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</a:t>
            </a:r>
          </a:p>
          <a:p>
            <a:pPr marL="457200" indent="-457200">
              <a:buFont typeface="+mj-lt"/>
              <a:buAutoNum type="arabicPeriod"/>
            </a:pPr>
            <a:r>
              <a:rPr lang="tr-TR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</a:t>
            </a:r>
            <a:r>
              <a:rPr lang="tr-TR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assign</a:t>
            </a:r>
            <a:r>
              <a:rPr lang="tr-TR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f[0] = b;</a:t>
            </a:r>
          </a:p>
          <a:p>
            <a:pPr marL="457200" indent="-457200">
              <a:buFont typeface="+mj-lt"/>
              <a:buAutoNum type="arabicPeriod"/>
            </a:pPr>
            <a:r>
              <a:rPr lang="tr-TR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</a:t>
            </a:r>
            <a:r>
              <a:rPr lang="tr-TR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assign</a:t>
            </a:r>
            <a:r>
              <a:rPr lang="tr-TR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f[1] = 1'b0;</a:t>
            </a:r>
          </a:p>
          <a:p>
            <a:pPr marL="457200" indent="-457200">
              <a:buFont typeface="+mj-lt"/>
              <a:buAutoNum type="arabicPeriod"/>
            </a:pPr>
            <a:r>
              <a:rPr lang="tr-TR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</a:t>
            </a:r>
            <a:r>
              <a:rPr lang="tr-TR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assign</a:t>
            </a:r>
            <a:r>
              <a:rPr lang="tr-TR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f[2] = ~b &amp; a;</a:t>
            </a:r>
          </a:p>
          <a:p>
            <a:pPr marL="457200" indent="-457200">
              <a:buFont typeface="+mj-lt"/>
              <a:buAutoNum type="arabicPeriod"/>
            </a:pPr>
            <a:r>
              <a:rPr lang="tr-TR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</a:t>
            </a:r>
            <a:r>
              <a:rPr lang="tr-TR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assign</a:t>
            </a:r>
            <a:r>
              <a:rPr lang="tr-TR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f[3] = a &amp; b</a:t>
            </a:r>
            <a:r>
              <a:rPr lang="tr-TR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;</a:t>
            </a:r>
            <a:endParaRPr lang="tr-TR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tr-TR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endmodule</a:t>
            </a:r>
            <a:endParaRPr lang="tr-TR" sz="24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21" name="İçerik Yer Tutucusu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38372" y="2312279"/>
            <a:ext cx="7794205" cy="34968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cxnSp>
        <p:nvCxnSpPr>
          <p:cNvPr id="20" name="Düz Ok Bağlayıcısı 19"/>
          <p:cNvCxnSpPr/>
          <p:nvPr/>
        </p:nvCxnSpPr>
        <p:spPr>
          <a:xfrm flipH="1">
            <a:off x="2866047" y="4729927"/>
            <a:ext cx="2398393" cy="114780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Metin kutusu 23"/>
          <p:cNvSpPr txBox="1"/>
          <p:nvPr/>
        </p:nvSpPr>
        <p:spPr>
          <a:xfrm>
            <a:off x="5264440" y="4116835"/>
            <a:ext cx="238661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dirty="0" err="1" smtClean="0">
                <a:solidFill>
                  <a:srgbClr val="FF0000"/>
                </a:solidFill>
              </a:rPr>
              <a:t>Assign</a:t>
            </a:r>
            <a:r>
              <a:rPr lang="tr-TR" sz="2400" dirty="0" smtClean="0">
                <a:solidFill>
                  <a:srgbClr val="FF0000"/>
                </a:solidFill>
              </a:rPr>
              <a:t> ifadesi </a:t>
            </a:r>
          </a:p>
          <a:p>
            <a:r>
              <a:rPr lang="tr-TR" sz="2400" dirty="0" smtClean="0">
                <a:solidFill>
                  <a:srgbClr val="FF0000"/>
                </a:solidFill>
              </a:rPr>
              <a:t>anahtar kelimedir</a:t>
            </a:r>
            <a:endParaRPr lang="tr-TR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8601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16426" y="244689"/>
            <a:ext cx="482407" cy="482407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22828" tIns="22828" rIns="22828" bIns="22828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-592954" y="8083927"/>
            <a:ext cx="2354633" cy="2348747"/>
          </a:xfrm>
          <a:custGeom>
            <a:avLst/>
            <a:gdLst/>
            <a:ahLst/>
            <a:cxnLst/>
            <a:rect l="l" t="t" r="r" b="b"/>
            <a:pathLst>
              <a:path w="2354633" h="2348747">
                <a:moveTo>
                  <a:pt x="0" y="0"/>
                </a:moveTo>
                <a:lnTo>
                  <a:pt x="2354634" y="0"/>
                </a:lnTo>
                <a:lnTo>
                  <a:pt x="2354634" y="2348746"/>
                </a:lnTo>
                <a:lnTo>
                  <a:pt x="0" y="23487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10800000">
            <a:off x="16042282" y="-447276"/>
            <a:ext cx="2354633" cy="2348747"/>
          </a:xfrm>
          <a:custGeom>
            <a:avLst/>
            <a:gdLst/>
            <a:ahLst/>
            <a:cxnLst/>
            <a:rect l="l" t="t" r="r" b="b"/>
            <a:pathLst>
              <a:path w="2354633" h="2348747">
                <a:moveTo>
                  <a:pt x="0" y="0"/>
                </a:moveTo>
                <a:lnTo>
                  <a:pt x="2354633" y="0"/>
                </a:lnTo>
                <a:lnTo>
                  <a:pt x="2354633" y="2348746"/>
                </a:lnTo>
                <a:lnTo>
                  <a:pt x="0" y="23487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0" y="0"/>
            <a:ext cx="5553689" cy="2303932"/>
          </a:xfrm>
          <a:custGeom>
            <a:avLst/>
            <a:gdLst/>
            <a:ahLst/>
            <a:cxnLst/>
            <a:rect l="l" t="t" r="r" b="b"/>
            <a:pathLst>
              <a:path w="5553689" h="2303932">
                <a:moveTo>
                  <a:pt x="0" y="0"/>
                </a:moveTo>
                <a:lnTo>
                  <a:pt x="5553689" y="0"/>
                </a:lnTo>
                <a:lnTo>
                  <a:pt x="5553689" y="2303932"/>
                </a:lnTo>
                <a:lnTo>
                  <a:pt x="0" y="230393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1401" t="-23621" r="-16842" b="-233576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4088754" y="129445"/>
            <a:ext cx="2351373" cy="790175"/>
          </a:xfrm>
          <a:custGeom>
            <a:avLst/>
            <a:gdLst/>
            <a:ahLst/>
            <a:cxnLst/>
            <a:rect l="l" t="t" r="r" b="b"/>
            <a:pathLst>
              <a:path w="2351373" h="790175">
                <a:moveTo>
                  <a:pt x="0" y="0"/>
                </a:moveTo>
                <a:lnTo>
                  <a:pt x="2351374" y="0"/>
                </a:lnTo>
                <a:lnTo>
                  <a:pt x="2351374" y="790175"/>
                </a:lnTo>
                <a:lnTo>
                  <a:pt x="0" y="7901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45877" b="-151699"/>
            </a:stretch>
          </a:blipFill>
        </p:spPr>
      </p:sp>
      <p:sp>
        <p:nvSpPr>
          <p:cNvPr id="9" name="AutoShape 9"/>
          <p:cNvSpPr/>
          <p:nvPr/>
        </p:nvSpPr>
        <p:spPr>
          <a:xfrm flipV="1">
            <a:off x="1798847" y="1596459"/>
            <a:ext cx="14533023" cy="21848"/>
          </a:xfrm>
          <a:prstGeom prst="line">
            <a:avLst/>
          </a:prstGeom>
          <a:ln w="19050" cap="flat">
            <a:solidFill>
              <a:srgbClr val="000000">
                <a:alpha val="2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AutoShape 10"/>
          <p:cNvSpPr/>
          <p:nvPr/>
        </p:nvSpPr>
        <p:spPr>
          <a:xfrm>
            <a:off x="1798826" y="9229725"/>
            <a:ext cx="14533032" cy="19050"/>
          </a:xfrm>
          <a:prstGeom prst="line">
            <a:avLst/>
          </a:prstGeom>
          <a:ln w="19050" cap="flat">
            <a:solidFill>
              <a:srgbClr val="000000">
                <a:alpha val="2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" name="Freeform 11"/>
          <p:cNvSpPr/>
          <p:nvPr/>
        </p:nvSpPr>
        <p:spPr>
          <a:xfrm rot="5400000">
            <a:off x="-780599" y="2274405"/>
            <a:ext cx="2351373" cy="790175"/>
          </a:xfrm>
          <a:custGeom>
            <a:avLst/>
            <a:gdLst/>
            <a:ahLst/>
            <a:cxnLst/>
            <a:rect l="l" t="t" r="r" b="b"/>
            <a:pathLst>
              <a:path w="2351373" h="790175">
                <a:moveTo>
                  <a:pt x="0" y="0"/>
                </a:moveTo>
                <a:lnTo>
                  <a:pt x="2351373" y="0"/>
                </a:lnTo>
                <a:lnTo>
                  <a:pt x="2351373" y="790175"/>
                </a:lnTo>
                <a:lnTo>
                  <a:pt x="0" y="7901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45877" b="-151699"/>
            </a:stretch>
          </a:blipFill>
        </p:spPr>
      </p:sp>
      <p:sp>
        <p:nvSpPr>
          <p:cNvPr id="12" name="Freeform 12"/>
          <p:cNvSpPr/>
          <p:nvPr/>
        </p:nvSpPr>
        <p:spPr>
          <a:xfrm rot="-10800000">
            <a:off x="12835475" y="8218691"/>
            <a:ext cx="5452525" cy="2708222"/>
          </a:xfrm>
          <a:custGeom>
            <a:avLst/>
            <a:gdLst/>
            <a:ahLst/>
            <a:cxnLst/>
            <a:rect l="l" t="t" r="r" b="b"/>
            <a:pathLst>
              <a:path w="5452525" h="2708222">
                <a:moveTo>
                  <a:pt x="0" y="0"/>
                </a:moveTo>
                <a:lnTo>
                  <a:pt x="5452525" y="0"/>
                </a:lnTo>
                <a:lnTo>
                  <a:pt x="5452525" y="2708222"/>
                </a:lnTo>
                <a:lnTo>
                  <a:pt x="0" y="27082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0157" r="-20837" b="-203874"/>
            </a:stretch>
          </a:blipFill>
        </p:spPr>
      </p:sp>
      <p:grpSp>
        <p:nvGrpSpPr>
          <p:cNvPr id="14" name="Group 14"/>
          <p:cNvGrpSpPr/>
          <p:nvPr/>
        </p:nvGrpSpPr>
        <p:grpSpPr>
          <a:xfrm>
            <a:off x="152400" y="165680"/>
            <a:ext cx="1589061" cy="1701220"/>
            <a:chOff x="0" y="0"/>
            <a:chExt cx="2614821" cy="2551100"/>
          </a:xfrm>
        </p:grpSpPr>
        <p:sp>
          <p:nvSpPr>
            <p:cNvPr id="15" name="TextBox 15"/>
            <p:cNvSpPr txBox="1"/>
            <p:nvPr/>
          </p:nvSpPr>
          <p:spPr>
            <a:xfrm>
              <a:off x="524690" y="1809580"/>
              <a:ext cx="2090131" cy="4254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24"/>
                </a:lnSpc>
                <a:spcBef>
                  <a:spcPct val="0"/>
                </a:spcBef>
              </a:pPr>
              <a:r>
                <a:rPr lang="en-US" sz="1874" b="1">
                  <a:solidFill>
                    <a:srgbClr val="3F5694"/>
                  </a:solidFill>
                  <a:latin typeface="Poppins Semi-Bold"/>
                  <a:ea typeface="Poppins Semi-Bold"/>
                  <a:cs typeface="Poppins Semi-Bold"/>
                  <a:sym typeface="Poppins Semi-Bold"/>
                </a:rPr>
                <a:t>AKADEMİ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0" y="0"/>
              <a:ext cx="2551100" cy="2551100"/>
            </a:xfrm>
            <a:custGeom>
              <a:avLst/>
              <a:gdLst/>
              <a:ahLst/>
              <a:cxnLst/>
              <a:rect l="l" t="t" r="r" b="b"/>
              <a:pathLst>
                <a:path w="2551100" h="2551100">
                  <a:moveTo>
                    <a:pt x="0" y="0"/>
                  </a:moveTo>
                  <a:lnTo>
                    <a:pt x="2551100" y="0"/>
                  </a:lnTo>
                  <a:lnTo>
                    <a:pt x="2551100" y="2551100"/>
                  </a:lnTo>
                  <a:lnTo>
                    <a:pt x="0" y="2551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sp>
        <p:nvSpPr>
          <p:cNvPr id="26" name="TextBox 13"/>
          <p:cNvSpPr txBox="1"/>
          <p:nvPr/>
        </p:nvSpPr>
        <p:spPr>
          <a:xfrm>
            <a:off x="1876400" y="911414"/>
            <a:ext cx="11687200" cy="6901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330"/>
              </a:lnSpc>
              <a:spcBef>
                <a:spcPct val="0"/>
              </a:spcBef>
            </a:pPr>
            <a:r>
              <a:rPr lang="tr-TR" sz="4800" b="1" dirty="0" smtClean="0">
                <a:solidFill>
                  <a:srgbClr val="3F5694"/>
                </a:solidFill>
                <a:latin typeface="Calibri" panose="020F0502020204030204" pitchFamily="34" charset="0"/>
                <a:ea typeface="Big Shoulders Display Bold"/>
                <a:cs typeface="Calibri" panose="020F0502020204030204" pitchFamily="34" charset="0"/>
                <a:sym typeface="Big Shoulders Display Bold"/>
              </a:rPr>
              <a:t>Çıktı Ekranları (Data </a:t>
            </a:r>
            <a:r>
              <a:rPr lang="tr-TR" sz="4800" b="1" dirty="0" err="1" smtClean="0">
                <a:solidFill>
                  <a:srgbClr val="3F5694"/>
                </a:solidFill>
                <a:latin typeface="Calibri" panose="020F0502020204030204" pitchFamily="34" charset="0"/>
                <a:ea typeface="Big Shoulders Display Bold"/>
                <a:cs typeface="Calibri" panose="020F0502020204030204" pitchFamily="34" charset="0"/>
                <a:sym typeface="Big Shoulders Display Bold"/>
              </a:rPr>
              <a:t>Flow</a:t>
            </a:r>
            <a:r>
              <a:rPr lang="tr-TR" sz="4800" b="1" dirty="0" smtClean="0">
                <a:solidFill>
                  <a:srgbClr val="3F5694"/>
                </a:solidFill>
                <a:latin typeface="Calibri" panose="020F0502020204030204" pitchFamily="34" charset="0"/>
                <a:ea typeface="Big Shoulders Display Bold"/>
                <a:cs typeface="Calibri" panose="020F0502020204030204" pitchFamily="34" charset="0"/>
                <a:sym typeface="Big Shoulders Display Bold"/>
              </a:rPr>
              <a:t> Level)</a:t>
            </a:r>
            <a:endParaRPr lang="en-US" sz="4800" b="1" dirty="0">
              <a:solidFill>
                <a:srgbClr val="3F5694"/>
              </a:solidFill>
              <a:latin typeface="Calibri" panose="020F0502020204030204" pitchFamily="34" charset="0"/>
              <a:ea typeface="Big Shoulders Display Bold"/>
              <a:cs typeface="Calibri" panose="020F0502020204030204" pitchFamily="34" charset="0"/>
              <a:sym typeface="Big Shoulders Display Bold"/>
            </a:endParaRPr>
          </a:p>
        </p:txBody>
      </p:sp>
      <p:sp>
        <p:nvSpPr>
          <p:cNvPr id="22" name="Metin kutusu 21"/>
          <p:cNvSpPr txBox="1"/>
          <p:nvPr/>
        </p:nvSpPr>
        <p:spPr>
          <a:xfrm>
            <a:off x="933555" y="2152394"/>
            <a:ext cx="6310398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tr-TR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Simülasyon:</a:t>
            </a:r>
            <a:r>
              <a:rPr lang="tr-TR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Girdi sinyallerine göre çıktı sinyal değerlerini belli zaman aralıklarında gösterir.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tr-TR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RTL Şema: </a:t>
            </a:r>
            <a:r>
              <a:rPr lang="tr-TR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HDL – donanım dönüşümünü gösterir.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tr-TR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Sentez Şema: </a:t>
            </a:r>
            <a:r>
              <a:rPr lang="tr-TR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HDL’nin</a:t>
            </a:r>
            <a:r>
              <a:rPr lang="tr-TR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FPGA donanım dönüşümünü gösterir.</a:t>
            </a:r>
            <a:endParaRPr lang="tr-TR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24" name="İçerik Yer Tutucusu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41847" y="5402496"/>
            <a:ext cx="8377751" cy="4245178"/>
          </a:xfrm>
          <a:prstGeom prst="rect">
            <a:avLst/>
          </a:prstGeom>
        </p:spPr>
      </p:pic>
      <p:pic>
        <p:nvPicPr>
          <p:cNvPr id="23" name="İçerik Yer Tutucusu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65775" y="5402496"/>
            <a:ext cx="6248579" cy="4389204"/>
          </a:xfrm>
          <a:prstGeom prst="rect">
            <a:avLst/>
          </a:prstGeom>
        </p:spPr>
      </p:pic>
      <p:sp>
        <p:nvSpPr>
          <p:cNvPr id="27" name="Metin kutusu 26"/>
          <p:cNvSpPr txBox="1"/>
          <p:nvPr/>
        </p:nvSpPr>
        <p:spPr>
          <a:xfrm>
            <a:off x="2097640" y="8855143"/>
            <a:ext cx="14303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dirty="0" smtClean="0">
                <a:solidFill>
                  <a:srgbClr val="FF0000"/>
                </a:solidFill>
              </a:rPr>
              <a:t>RTL ŞEMA</a:t>
            </a:r>
            <a:endParaRPr lang="tr-TR" sz="2400" dirty="0">
              <a:solidFill>
                <a:srgbClr val="FF0000"/>
              </a:solidFill>
            </a:endParaRPr>
          </a:p>
        </p:txBody>
      </p:sp>
      <p:sp>
        <p:nvSpPr>
          <p:cNvPr id="28" name="Metin kutusu 27"/>
          <p:cNvSpPr txBox="1"/>
          <p:nvPr/>
        </p:nvSpPr>
        <p:spPr>
          <a:xfrm>
            <a:off x="9144522" y="8855143"/>
            <a:ext cx="21388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dirty="0" smtClean="0">
                <a:solidFill>
                  <a:srgbClr val="FF0000"/>
                </a:solidFill>
              </a:rPr>
              <a:t>SENTEZ ŞEMASI</a:t>
            </a:r>
            <a:endParaRPr lang="tr-TR" sz="2400" dirty="0">
              <a:solidFill>
                <a:srgbClr val="FF0000"/>
              </a:solidFill>
            </a:endParaRPr>
          </a:p>
        </p:txBody>
      </p:sp>
      <p:pic>
        <p:nvPicPr>
          <p:cNvPr id="13" name="Resim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96200" y="2224871"/>
            <a:ext cx="9822430" cy="2147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703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16426" y="244689"/>
            <a:ext cx="482407" cy="482407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22828" tIns="22828" rIns="22828" bIns="22828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-592954" y="8083927"/>
            <a:ext cx="2354633" cy="2348747"/>
          </a:xfrm>
          <a:custGeom>
            <a:avLst/>
            <a:gdLst/>
            <a:ahLst/>
            <a:cxnLst/>
            <a:rect l="l" t="t" r="r" b="b"/>
            <a:pathLst>
              <a:path w="2354633" h="2348747">
                <a:moveTo>
                  <a:pt x="0" y="0"/>
                </a:moveTo>
                <a:lnTo>
                  <a:pt x="2354634" y="0"/>
                </a:lnTo>
                <a:lnTo>
                  <a:pt x="2354634" y="2348746"/>
                </a:lnTo>
                <a:lnTo>
                  <a:pt x="0" y="23487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10800000">
            <a:off x="16042282" y="-447276"/>
            <a:ext cx="2354633" cy="2348747"/>
          </a:xfrm>
          <a:custGeom>
            <a:avLst/>
            <a:gdLst/>
            <a:ahLst/>
            <a:cxnLst/>
            <a:rect l="l" t="t" r="r" b="b"/>
            <a:pathLst>
              <a:path w="2354633" h="2348747">
                <a:moveTo>
                  <a:pt x="0" y="0"/>
                </a:moveTo>
                <a:lnTo>
                  <a:pt x="2354633" y="0"/>
                </a:lnTo>
                <a:lnTo>
                  <a:pt x="2354633" y="2348746"/>
                </a:lnTo>
                <a:lnTo>
                  <a:pt x="0" y="23487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0" y="0"/>
            <a:ext cx="5553689" cy="2303932"/>
          </a:xfrm>
          <a:custGeom>
            <a:avLst/>
            <a:gdLst/>
            <a:ahLst/>
            <a:cxnLst/>
            <a:rect l="l" t="t" r="r" b="b"/>
            <a:pathLst>
              <a:path w="5553689" h="2303932">
                <a:moveTo>
                  <a:pt x="0" y="0"/>
                </a:moveTo>
                <a:lnTo>
                  <a:pt x="5553689" y="0"/>
                </a:lnTo>
                <a:lnTo>
                  <a:pt x="5553689" y="2303932"/>
                </a:lnTo>
                <a:lnTo>
                  <a:pt x="0" y="230393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1401" t="-23621" r="-16842" b="-233576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4088754" y="129445"/>
            <a:ext cx="2351373" cy="790175"/>
          </a:xfrm>
          <a:custGeom>
            <a:avLst/>
            <a:gdLst/>
            <a:ahLst/>
            <a:cxnLst/>
            <a:rect l="l" t="t" r="r" b="b"/>
            <a:pathLst>
              <a:path w="2351373" h="790175">
                <a:moveTo>
                  <a:pt x="0" y="0"/>
                </a:moveTo>
                <a:lnTo>
                  <a:pt x="2351374" y="0"/>
                </a:lnTo>
                <a:lnTo>
                  <a:pt x="2351374" y="790175"/>
                </a:lnTo>
                <a:lnTo>
                  <a:pt x="0" y="7901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45877" b="-151699"/>
            </a:stretch>
          </a:blipFill>
        </p:spPr>
      </p:sp>
      <p:sp>
        <p:nvSpPr>
          <p:cNvPr id="9" name="AutoShape 9"/>
          <p:cNvSpPr/>
          <p:nvPr/>
        </p:nvSpPr>
        <p:spPr>
          <a:xfrm flipV="1">
            <a:off x="1798847" y="1596459"/>
            <a:ext cx="14533023" cy="21848"/>
          </a:xfrm>
          <a:prstGeom prst="line">
            <a:avLst/>
          </a:prstGeom>
          <a:ln w="19050" cap="flat">
            <a:solidFill>
              <a:srgbClr val="000000">
                <a:alpha val="2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AutoShape 10"/>
          <p:cNvSpPr/>
          <p:nvPr/>
        </p:nvSpPr>
        <p:spPr>
          <a:xfrm>
            <a:off x="1798826" y="9229725"/>
            <a:ext cx="14533032" cy="19050"/>
          </a:xfrm>
          <a:prstGeom prst="line">
            <a:avLst/>
          </a:prstGeom>
          <a:ln w="19050" cap="flat">
            <a:solidFill>
              <a:srgbClr val="000000">
                <a:alpha val="2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" name="Freeform 11"/>
          <p:cNvSpPr/>
          <p:nvPr/>
        </p:nvSpPr>
        <p:spPr>
          <a:xfrm rot="5400000">
            <a:off x="-780599" y="2274405"/>
            <a:ext cx="2351373" cy="790175"/>
          </a:xfrm>
          <a:custGeom>
            <a:avLst/>
            <a:gdLst/>
            <a:ahLst/>
            <a:cxnLst/>
            <a:rect l="l" t="t" r="r" b="b"/>
            <a:pathLst>
              <a:path w="2351373" h="790175">
                <a:moveTo>
                  <a:pt x="0" y="0"/>
                </a:moveTo>
                <a:lnTo>
                  <a:pt x="2351373" y="0"/>
                </a:lnTo>
                <a:lnTo>
                  <a:pt x="2351373" y="790175"/>
                </a:lnTo>
                <a:lnTo>
                  <a:pt x="0" y="7901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45877" b="-151699"/>
            </a:stretch>
          </a:blipFill>
        </p:spPr>
      </p:sp>
      <p:sp>
        <p:nvSpPr>
          <p:cNvPr id="12" name="Freeform 12"/>
          <p:cNvSpPr/>
          <p:nvPr/>
        </p:nvSpPr>
        <p:spPr>
          <a:xfrm rot="-10800000">
            <a:off x="12835475" y="8218691"/>
            <a:ext cx="5452525" cy="2708222"/>
          </a:xfrm>
          <a:custGeom>
            <a:avLst/>
            <a:gdLst/>
            <a:ahLst/>
            <a:cxnLst/>
            <a:rect l="l" t="t" r="r" b="b"/>
            <a:pathLst>
              <a:path w="5452525" h="2708222">
                <a:moveTo>
                  <a:pt x="0" y="0"/>
                </a:moveTo>
                <a:lnTo>
                  <a:pt x="5452525" y="0"/>
                </a:lnTo>
                <a:lnTo>
                  <a:pt x="5452525" y="2708222"/>
                </a:lnTo>
                <a:lnTo>
                  <a:pt x="0" y="27082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0157" r="-20837" b="-203874"/>
            </a:stretch>
          </a:blipFill>
        </p:spPr>
      </p:sp>
      <p:grpSp>
        <p:nvGrpSpPr>
          <p:cNvPr id="14" name="Group 14"/>
          <p:cNvGrpSpPr/>
          <p:nvPr/>
        </p:nvGrpSpPr>
        <p:grpSpPr>
          <a:xfrm>
            <a:off x="152400" y="165680"/>
            <a:ext cx="1589061" cy="1701220"/>
            <a:chOff x="0" y="0"/>
            <a:chExt cx="2614821" cy="2551100"/>
          </a:xfrm>
        </p:grpSpPr>
        <p:sp>
          <p:nvSpPr>
            <p:cNvPr id="15" name="TextBox 15"/>
            <p:cNvSpPr txBox="1"/>
            <p:nvPr/>
          </p:nvSpPr>
          <p:spPr>
            <a:xfrm>
              <a:off x="524690" y="1809580"/>
              <a:ext cx="2090131" cy="4254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24"/>
                </a:lnSpc>
                <a:spcBef>
                  <a:spcPct val="0"/>
                </a:spcBef>
              </a:pPr>
              <a:r>
                <a:rPr lang="en-US" sz="1874" b="1">
                  <a:solidFill>
                    <a:srgbClr val="3F5694"/>
                  </a:solidFill>
                  <a:latin typeface="Poppins Semi-Bold"/>
                  <a:ea typeface="Poppins Semi-Bold"/>
                  <a:cs typeface="Poppins Semi-Bold"/>
                  <a:sym typeface="Poppins Semi-Bold"/>
                </a:rPr>
                <a:t>AKADEMİ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0" y="0"/>
              <a:ext cx="2551100" cy="2551100"/>
            </a:xfrm>
            <a:custGeom>
              <a:avLst/>
              <a:gdLst/>
              <a:ahLst/>
              <a:cxnLst/>
              <a:rect l="l" t="t" r="r" b="b"/>
              <a:pathLst>
                <a:path w="2551100" h="2551100">
                  <a:moveTo>
                    <a:pt x="0" y="0"/>
                  </a:moveTo>
                  <a:lnTo>
                    <a:pt x="2551100" y="0"/>
                  </a:lnTo>
                  <a:lnTo>
                    <a:pt x="2551100" y="2551100"/>
                  </a:lnTo>
                  <a:lnTo>
                    <a:pt x="0" y="2551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sp>
        <p:nvSpPr>
          <p:cNvPr id="23" name="Metin kutusu 22"/>
          <p:cNvSpPr txBox="1"/>
          <p:nvPr/>
        </p:nvSpPr>
        <p:spPr>
          <a:xfrm>
            <a:off x="1388632" y="1887910"/>
            <a:ext cx="73743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tr-TR" sz="2800" dirty="0" smtClean="0">
                <a:solidFill>
                  <a:srgbClr val="FF0000"/>
                </a:solidFill>
              </a:rPr>
              <a:t>Uygulama-1, Çözüm (Davranışsal Modelleme)</a:t>
            </a:r>
            <a:endParaRPr lang="tr-TR" sz="2800" dirty="0">
              <a:solidFill>
                <a:srgbClr val="FF0000"/>
              </a:solidFill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1876400" y="911414"/>
            <a:ext cx="11687200" cy="6901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330"/>
              </a:lnSpc>
              <a:spcBef>
                <a:spcPct val="0"/>
              </a:spcBef>
            </a:pPr>
            <a:r>
              <a:rPr lang="tr-TR" sz="4800" b="1" dirty="0" err="1" smtClean="0">
                <a:solidFill>
                  <a:srgbClr val="3F5694"/>
                </a:solidFill>
                <a:latin typeface="Calibri" panose="020F0502020204030204" pitchFamily="34" charset="0"/>
                <a:ea typeface="Big Shoulders Display Bold"/>
                <a:cs typeface="Calibri" panose="020F0502020204030204" pitchFamily="34" charset="0"/>
                <a:sym typeface="Big Shoulders Display Bold"/>
              </a:rPr>
              <a:t>Behavioral</a:t>
            </a:r>
            <a:r>
              <a:rPr lang="tr-TR" sz="4800" b="1" dirty="0" smtClean="0">
                <a:solidFill>
                  <a:srgbClr val="3F5694"/>
                </a:solidFill>
                <a:latin typeface="Calibri" panose="020F0502020204030204" pitchFamily="34" charset="0"/>
                <a:ea typeface="Big Shoulders Display Bold"/>
                <a:cs typeface="Calibri" panose="020F0502020204030204" pitchFamily="34" charset="0"/>
                <a:sym typeface="Big Shoulders Display Bold"/>
              </a:rPr>
              <a:t> Modelleme</a:t>
            </a:r>
            <a:endParaRPr lang="en-US" sz="4800" b="1" dirty="0">
              <a:solidFill>
                <a:srgbClr val="3F5694"/>
              </a:solidFill>
              <a:latin typeface="Calibri" panose="020F0502020204030204" pitchFamily="34" charset="0"/>
              <a:ea typeface="Big Shoulders Display Bold"/>
              <a:cs typeface="Calibri" panose="020F0502020204030204" pitchFamily="34" charset="0"/>
              <a:sym typeface="Big Shoulders Display Bold"/>
            </a:endParaRPr>
          </a:p>
        </p:txBody>
      </p:sp>
      <p:sp>
        <p:nvSpPr>
          <p:cNvPr id="22" name="Metin kutusu 21"/>
          <p:cNvSpPr txBox="1"/>
          <p:nvPr/>
        </p:nvSpPr>
        <p:spPr>
          <a:xfrm>
            <a:off x="1316426" y="2680733"/>
            <a:ext cx="6310398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tr-TR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//kare alıcı devre 2-bit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module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kare_al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(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input a,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input b,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output [3:0] f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);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reg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[3:0] out;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reg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[1:0]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gir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;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always @(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a,b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) begin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   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gir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[1] = a;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   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gir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[0] = b;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    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out = </a:t>
            </a:r>
            <a:r>
              <a:rPr lang="en-US" sz="24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gir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** 2;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end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assign f=out</a:t>
            </a: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;</a:t>
            </a:r>
            <a:endParaRPr lang="en-US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endmodule</a:t>
            </a:r>
            <a:endParaRPr lang="en-US" sz="24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21" name="İçerik Yer Tutucusu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38372" y="2312279"/>
            <a:ext cx="7794205" cy="34968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cxnSp>
        <p:nvCxnSpPr>
          <p:cNvPr id="20" name="Düz Ok Bağlayıcısı 19"/>
          <p:cNvCxnSpPr/>
          <p:nvPr/>
        </p:nvCxnSpPr>
        <p:spPr>
          <a:xfrm flipH="1">
            <a:off x="2716005" y="5809137"/>
            <a:ext cx="2359811" cy="68110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Metin kutusu 23"/>
          <p:cNvSpPr txBox="1"/>
          <p:nvPr/>
        </p:nvSpPr>
        <p:spPr>
          <a:xfrm>
            <a:off x="5194056" y="5335159"/>
            <a:ext cx="238661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dirty="0" err="1" smtClean="0">
                <a:solidFill>
                  <a:srgbClr val="FF0000"/>
                </a:solidFill>
              </a:rPr>
              <a:t>always</a:t>
            </a:r>
            <a:r>
              <a:rPr lang="tr-TR" sz="2400" dirty="0" smtClean="0">
                <a:solidFill>
                  <a:srgbClr val="FF0000"/>
                </a:solidFill>
              </a:rPr>
              <a:t> ifadesi </a:t>
            </a:r>
          </a:p>
          <a:p>
            <a:r>
              <a:rPr lang="tr-TR" sz="2400" dirty="0" smtClean="0">
                <a:solidFill>
                  <a:srgbClr val="FF0000"/>
                </a:solidFill>
              </a:rPr>
              <a:t>anahtar kelimedir</a:t>
            </a:r>
            <a:endParaRPr lang="tr-TR" sz="2400" dirty="0">
              <a:solidFill>
                <a:srgbClr val="FF0000"/>
              </a:solidFill>
            </a:endParaRPr>
          </a:p>
        </p:txBody>
      </p:sp>
      <p:sp>
        <p:nvSpPr>
          <p:cNvPr id="28" name="Oval 27"/>
          <p:cNvSpPr/>
          <p:nvPr/>
        </p:nvSpPr>
        <p:spPr>
          <a:xfrm>
            <a:off x="2177935" y="7449101"/>
            <a:ext cx="2261825" cy="437599"/>
          </a:xfrm>
          <a:prstGeom prst="ellipse">
            <a:avLst/>
          </a:prstGeom>
          <a:noFill/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cxnSp>
        <p:nvCxnSpPr>
          <p:cNvPr id="29" name="Düz Ok Bağlayıcısı 28"/>
          <p:cNvCxnSpPr>
            <a:stCxn id="28" idx="6"/>
          </p:cNvCxnSpPr>
          <p:nvPr/>
        </p:nvCxnSpPr>
        <p:spPr>
          <a:xfrm>
            <a:off x="4439760" y="7667901"/>
            <a:ext cx="1351440" cy="7031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Metin kutusu 32"/>
          <p:cNvSpPr txBox="1"/>
          <p:nvPr/>
        </p:nvSpPr>
        <p:spPr>
          <a:xfrm>
            <a:off x="5895984" y="7387693"/>
            <a:ext cx="51038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smtClean="0">
                <a:solidFill>
                  <a:srgbClr val="FF0000"/>
                </a:solidFill>
              </a:rPr>
              <a:t>**, bir çarpma operatörüdür, FPGA içerisinde tanımlanmış bloklarda işlenir.</a:t>
            </a:r>
            <a:endParaRPr lang="tr-TR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6805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16426" y="244689"/>
            <a:ext cx="482407" cy="482407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22828" tIns="22828" rIns="22828" bIns="22828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-592954" y="8083927"/>
            <a:ext cx="2354633" cy="2348747"/>
          </a:xfrm>
          <a:custGeom>
            <a:avLst/>
            <a:gdLst/>
            <a:ahLst/>
            <a:cxnLst/>
            <a:rect l="l" t="t" r="r" b="b"/>
            <a:pathLst>
              <a:path w="2354633" h="2348747">
                <a:moveTo>
                  <a:pt x="0" y="0"/>
                </a:moveTo>
                <a:lnTo>
                  <a:pt x="2354634" y="0"/>
                </a:lnTo>
                <a:lnTo>
                  <a:pt x="2354634" y="2348746"/>
                </a:lnTo>
                <a:lnTo>
                  <a:pt x="0" y="23487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10800000">
            <a:off x="16042282" y="-447276"/>
            <a:ext cx="2354633" cy="2348747"/>
          </a:xfrm>
          <a:custGeom>
            <a:avLst/>
            <a:gdLst/>
            <a:ahLst/>
            <a:cxnLst/>
            <a:rect l="l" t="t" r="r" b="b"/>
            <a:pathLst>
              <a:path w="2354633" h="2348747">
                <a:moveTo>
                  <a:pt x="0" y="0"/>
                </a:moveTo>
                <a:lnTo>
                  <a:pt x="2354633" y="0"/>
                </a:lnTo>
                <a:lnTo>
                  <a:pt x="2354633" y="2348746"/>
                </a:lnTo>
                <a:lnTo>
                  <a:pt x="0" y="23487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0" y="0"/>
            <a:ext cx="5553689" cy="2303932"/>
          </a:xfrm>
          <a:custGeom>
            <a:avLst/>
            <a:gdLst/>
            <a:ahLst/>
            <a:cxnLst/>
            <a:rect l="l" t="t" r="r" b="b"/>
            <a:pathLst>
              <a:path w="5553689" h="2303932">
                <a:moveTo>
                  <a:pt x="0" y="0"/>
                </a:moveTo>
                <a:lnTo>
                  <a:pt x="5553689" y="0"/>
                </a:lnTo>
                <a:lnTo>
                  <a:pt x="5553689" y="2303932"/>
                </a:lnTo>
                <a:lnTo>
                  <a:pt x="0" y="230393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1401" t="-23621" r="-16842" b="-233576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4088754" y="129445"/>
            <a:ext cx="2351373" cy="790175"/>
          </a:xfrm>
          <a:custGeom>
            <a:avLst/>
            <a:gdLst/>
            <a:ahLst/>
            <a:cxnLst/>
            <a:rect l="l" t="t" r="r" b="b"/>
            <a:pathLst>
              <a:path w="2351373" h="790175">
                <a:moveTo>
                  <a:pt x="0" y="0"/>
                </a:moveTo>
                <a:lnTo>
                  <a:pt x="2351374" y="0"/>
                </a:lnTo>
                <a:lnTo>
                  <a:pt x="2351374" y="790175"/>
                </a:lnTo>
                <a:lnTo>
                  <a:pt x="0" y="7901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45877" b="-151699"/>
            </a:stretch>
          </a:blipFill>
        </p:spPr>
      </p:sp>
      <p:sp>
        <p:nvSpPr>
          <p:cNvPr id="9" name="AutoShape 9"/>
          <p:cNvSpPr/>
          <p:nvPr/>
        </p:nvSpPr>
        <p:spPr>
          <a:xfrm flipV="1">
            <a:off x="1798847" y="1596459"/>
            <a:ext cx="14533023" cy="21848"/>
          </a:xfrm>
          <a:prstGeom prst="line">
            <a:avLst/>
          </a:prstGeom>
          <a:ln w="19050" cap="flat">
            <a:solidFill>
              <a:srgbClr val="000000">
                <a:alpha val="2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AutoShape 10"/>
          <p:cNvSpPr/>
          <p:nvPr/>
        </p:nvSpPr>
        <p:spPr>
          <a:xfrm>
            <a:off x="1798826" y="9229725"/>
            <a:ext cx="14533032" cy="19050"/>
          </a:xfrm>
          <a:prstGeom prst="line">
            <a:avLst/>
          </a:prstGeom>
          <a:ln w="19050" cap="flat">
            <a:solidFill>
              <a:srgbClr val="000000">
                <a:alpha val="2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" name="Freeform 11"/>
          <p:cNvSpPr/>
          <p:nvPr/>
        </p:nvSpPr>
        <p:spPr>
          <a:xfrm rot="5400000">
            <a:off x="-780599" y="2274405"/>
            <a:ext cx="2351373" cy="790175"/>
          </a:xfrm>
          <a:custGeom>
            <a:avLst/>
            <a:gdLst/>
            <a:ahLst/>
            <a:cxnLst/>
            <a:rect l="l" t="t" r="r" b="b"/>
            <a:pathLst>
              <a:path w="2351373" h="790175">
                <a:moveTo>
                  <a:pt x="0" y="0"/>
                </a:moveTo>
                <a:lnTo>
                  <a:pt x="2351373" y="0"/>
                </a:lnTo>
                <a:lnTo>
                  <a:pt x="2351373" y="790175"/>
                </a:lnTo>
                <a:lnTo>
                  <a:pt x="0" y="7901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45877" b="-151699"/>
            </a:stretch>
          </a:blipFill>
        </p:spPr>
      </p:sp>
      <p:sp>
        <p:nvSpPr>
          <p:cNvPr id="12" name="Freeform 12"/>
          <p:cNvSpPr/>
          <p:nvPr/>
        </p:nvSpPr>
        <p:spPr>
          <a:xfrm rot="-10800000">
            <a:off x="12835475" y="8218691"/>
            <a:ext cx="5452525" cy="2708222"/>
          </a:xfrm>
          <a:custGeom>
            <a:avLst/>
            <a:gdLst/>
            <a:ahLst/>
            <a:cxnLst/>
            <a:rect l="l" t="t" r="r" b="b"/>
            <a:pathLst>
              <a:path w="5452525" h="2708222">
                <a:moveTo>
                  <a:pt x="0" y="0"/>
                </a:moveTo>
                <a:lnTo>
                  <a:pt x="5452525" y="0"/>
                </a:lnTo>
                <a:lnTo>
                  <a:pt x="5452525" y="2708222"/>
                </a:lnTo>
                <a:lnTo>
                  <a:pt x="0" y="27082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0157" r="-20837" b="-203874"/>
            </a:stretch>
          </a:blipFill>
        </p:spPr>
      </p:sp>
      <p:grpSp>
        <p:nvGrpSpPr>
          <p:cNvPr id="14" name="Group 14"/>
          <p:cNvGrpSpPr/>
          <p:nvPr/>
        </p:nvGrpSpPr>
        <p:grpSpPr>
          <a:xfrm>
            <a:off x="152400" y="165680"/>
            <a:ext cx="1589061" cy="1701220"/>
            <a:chOff x="0" y="0"/>
            <a:chExt cx="2614821" cy="2551100"/>
          </a:xfrm>
        </p:grpSpPr>
        <p:sp>
          <p:nvSpPr>
            <p:cNvPr id="15" name="TextBox 15"/>
            <p:cNvSpPr txBox="1"/>
            <p:nvPr/>
          </p:nvSpPr>
          <p:spPr>
            <a:xfrm>
              <a:off x="524690" y="1809580"/>
              <a:ext cx="2090131" cy="4254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24"/>
                </a:lnSpc>
                <a:spcBef>
                  <a:spcPct val="0"/>
                </a:spcBef>
              </a:pPr>
              <a:r>
                <a:rPr lang="en-US" sz="1874" b="1">
                  <a:solidFill>
                    <a:srgbClr val="3F5694"/>
                  </a:solidFill>
                  <a:latin typeface="Poppins Semi-Bold"/>
                  <a:ea typeface="Poppins Semi-Bold"/>
                  <a:cs typeface="Poppins Semi-Bold"/>
                  <a:sym typeface="Poppins Semi-Bold"/>
                </a:rPr>
                <a:t>AKADEMİ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0" y="0"/>
              <a:ext cx="2551100" cy="2551100"/>
            </a:xfrm>
            <a:custGeom>
              <a:avLst/>
              <a:gdLst/>
              <a:ahLst/>
              <a:cxnLst/>
              <a:rect l="l" t="t" r="r" b="b"/>
              <a:pathLst>
                <a:path w="2551100" h="2551100">
                  <a:moveTo>
                    <a:pt x="0" y="0"/>
                  </a:moveTo>
                  <a:lnTo>
                    <a:pt x="2551100" y="0"/>
                  </a:lnTo>
                  <a:lnTo>
                    <a:pt x="2551100" y="2551100"/>
                  </a:lnTo>
                  <a:lnTo>
                    <a:pt x="0" y="2551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sp>
        <p:nvSpPr>
          <p:cNvPr id="26" name="TextBox 13"/>
          <p:cNvSpPr txBox="1"/>
          <p:nvPr/>
        </p:nvSpPr>
        <p:spPr>
          <a:xfrm>
            <a:off x="1876400" y="911414"/>
            <a:ext cx="11687200" cy="6901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330"/>
              </a:lnSpc>
              <a:spcBef>
                <a:spcPct val="0"/>
              </a:spcBef>
            </a:pPr>
            <a:r>
              <a:rPr lang="tr-TR" sz="4800" b="1" dirty="0" smtClean="0">
                <a:solidFill>
                  <a:srgbClr val="3F5694"/>
                </a:solidFill>
                <a:latin typeface="Calibri" panose="020F0502020204030204" pitchFamily="34" charset="0"/>
                <a:ea typeface="Big Shoulders Display Bold"/>
                <a:cs typeface="Calibri" panose="020F0502020204030204" pitchFamily="34" charset="0"/>
                <a:sym typeface="Big Shoulders Display Bold"/>
              </a:rPr>
              <a:t>Çıktı Ekranları</a:t>
            </a:r>
            <a:endParaRPr lang="en-US" sz="4800" b="1" dirty="0">
              <a:solidFill>
                <a:srgbClr val="3F5694"/>
              </a:solidFill>
              <a:latin typeface="Calibri" panose="020F0502020204030204" pitchFamily="34" charset="0"/>
              <a:ea typeface="Big Shoulders Display Bold"/>
              <a:cs typeface="Calibri" panose="020F0502020204030204" pitchFamily="34" charset="0"/>
              <a:sym typeface="Big Shoulders Display Bold"/>
            </a:endParaRPr>
          </a:p>
        </p:txBody>
      </p:sp>
      <p:sp>
        <p:nvSpPr>
          <p:cNvPr id="22" name="Metin kutusu 21"/>
          <p:cNvSpPr txBox="1"/>
          <p:nvPr/>
        </p:nvSpPr>
        <p:spPr>
          <a:xfrm>
            <a:off x="1004803" y="2414101"/>
            <a:ext cx="6310398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tr-TR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Simülasyon:</a:t>
            </a:r>
            <a:r>
              <a:rPr lang="tr-TR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Girdi sinyallerine göre çıktı sinyal değerlerini belli zaman aralıklarında gösterir.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tr-TR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RTL Şema: </a:t>
            </a:r>
            <a:r>
              <a:rPr lang="tr-TR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HDL – donanım dönüşümünü gösterir.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tr-TR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Sentez Şema: </a:t>
            </a:r>
            <a:r>
              <a:rPr lang="tr-TR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HDL’nin</a:t>
            </a:r>
            <a:r>
              <a:rPr lang="tr-TR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FPGA donanım dönüşümünü gösterir.</a:t>
            </a:r>
            <a:endParaRPr lang="tr-TR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21" name="İçerik Yer Tutucusu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48564" y="2351178"/>
            <a:ext cx="9371034" cy="2552052"/>
          </a:xfrm>
          <a:prstGeom prst="rect">
            <a:avLst/>
          </a:prstGeom>
        </p:spPr>
      </p:pic>
      <p:pic>
        <p:nvPicPr>
          <p:cNvPr id="24" name="İçerik Yer Tutucusu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58027" y="5241722"/>
            <a:ext cx="7461571" cy="3780931"/>
          </a:xfrm>
          <a:prstGeom prst="rect">
            <a:avLst/>
          </a:prstGeom>
        </p:spPr>
      </p:pic>
      <p:pic>
        <p:nvPicPr>
          <p:cNvPr id="25" name="İçerik Yer Tutucusu 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04804" y="5661195"/>
            <a:ext cx="8336449" cy="2468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905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16426" y="244689"/>
            <a:ext cx="482407" cy="482407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22828" tIns="22828" rIns="22828" bIns="22828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-592954" y="8083927"/>
            <a:ext cx="2354633" cy="2348747"/>
          </a:xfrm>
          <a:custGeom>
            <a:avLst/>
            <a:gdLst/>
            <a:ahLst/>
            <a:cxnLst/>
            <a:rect l="l" t="t" r="r" b="b"/>
            <a:pathLst>
              <a:path w="2354633" h="2348747">
                <a:moveTo>
                  <a:pt x="0" y="0"/>
                </a:moveTo>
                <a:lnTo>
                  <a:pt x="2354634" y="0"/>
                </a:lnTo>
                <a:lnTo>
                  <a:pt x="2354634" y="2348746"/>
                </a:lnTo>
                <a:lnTo>
                  <a:pt x="0" y="23487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10800000">
            <a:off x="16042282" y="-447276"/>
            <a:ext cx="2354633" cy="2348747"/>
          </a:xfrm>
          <a:custGeom>
            <a:avLst/>
            <a:gdLst/>
            <a:ahLst/>
            <a:cxnLst/>
            <a:rect l="l" t="t" r="r" b="b"/>
            <a:pathLst>
              <a:path w="2354633" h="2348747">
                <a:moveTo>
                  <a:pt x="0" y="0"/>
                </a:moveTo>
                <a:lnTo>
                  <a:pt x="2354633" y="0"/>
                </a:lnTo>
                <a:lnTo>
                  <a:pt x="2354633" y="2348746"/>
                </a:lnTo>
                <a:lnTo>
                  <a:pt x="0" y="23487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0" y="0"/>
            <a:ext cx="5553689" cy="2303932"/>
          </a:xfrm>
          <a:custGeom>
            <a:avLst/>
            <a:gdLst/>
            <a:ahLst/>
            <a:cxnLst/>
            <a:rect l="l" t="t" r="r" b="b"/>
            <a:pathLst>
              <a:path w="5553689" h="2303932">
                <a:moveTo>
                  <a:pt x="0" y="0"/>
                </a:moveTo>
                <a:lnTo>
                  <a:pt x="5553689" y="0"/>
                </a:lnTo>
                <a:lnTo>
                  <a:pt x="5553689" y="2303932"/>
                </a:lnTo>
                <a:lnTo>
                  <a:pt x="0" y="230393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1401" t="-23621" r="-16842" b="-233576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4088754" y="129445"/>
            <a:ext cx="2351373" cy="790175"/>
          </a:xfrm>
          <a:custGeom>
            <a:avLst/>
            <a:gdLst/>
            <a:ahLst/>
            <a:cxnLst/>
            <a:rect l="l" t="t" r="r" b="b"/>
            <a:pathLst>
              <a:path w="2351373" h="790175">
                <a:moveTo>
                  <a:pt x="0" y="0"/>
                </a:moveTo>
                <a:lnTo>
                  <a:pt x="2351374" y="0"/>
                </a:lnTo>
                <a:lnTo>
                  <a:pt x="2351374" y="790175"/>
                </a:lnTo>
                <a:lnTo>
                  <a:pt x="0" y="7901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45877" b="-151699"/>
            </a:stretch>
          </a:blipFill>
        </p:spPr>
      </p:sp>
      <p:sp>
        <p:nvSpPr>
          <p:cNvPr id="9" name="AutoShape 9"/>
          <p:cNvSpPr/>
          <p:nvPr/>
        </p:nvSpPr>
        <p:spPr>
          <a:xfrm flipV="1">
            <a:off x="1798847" y="1596459"/>
            <a:ext cx="14533023" cy="21848"/>
          </a:xfrm>
          <a:prstGeom prst="line">
            <a:avLst/>
          </a:prstGeom>
          <a:ln w="19050" cap="flat">
            <a:solidFill>
              <a:srgbClr val="000000">
                <a:alpha val="2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AutoShape 10"/>
          <p:cNvSpPr/>
          <p:nvPr/>
        </p:nvSpPr>
        <p:spPr>
          <a:xfrm>
            <a:off x="1798826" y="9229725"/>
            <a:ext cx="14533032" cy="19050"/>
          </a:xfrm>
          <a:prstGeom prst="line">
            <a:avLst/>
          </a:prstGeom>
          <a:ln w="19050" cap="flat">
            <a:solidFill>
              <a:srgbClr val="000000">
                <a:alpha val="2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" name="Freeform 11"/>
          <p:cNvSpPr/>
          <p:nvPr/>
        </p:nvSpPr>
        <p:spPr>
          <a:xfrm rot="5400000">
            <a:off x="-780599" y="2274405"/>
            <a:ext cx="2351373" cy="790175"/>
          </a:xfrm>
          <a:custGeom>
            <a:avLst/>
            <a:gdLst/>
            <a:ahLst/>
            <a:cxnLst/>
            <a:rect l="l" t="t" r="r" b="b"/>
            <a:pathLst>
              <a:path w="2351373" h="790175">
                <a:moveTo>
                  <a:pt x="0" y="0"/>
                </a:moveTo>
                <a:lnTo>
                  <a:pt x="2351373" y="0"/>
                </a:lnTo>
                <a:lnTo>
                  <a:pt x="2351373" y="790175"/>
                </a:lnTo>
                <a:lnTo>
                  <a:pt x="0" y="7901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45877" b="-151699"/>
            </a:stretch>
          </a:blipFill>
        </p:spPr>
      </p:sp>
      <p:sp>
        <p:nvSpPr>
          <p:cNvPr id="12" name="Freeform 12"/>
          <p:cNvSpPr/>
          <p:nvPr/>
        </p:nvSpPr>
        <p:spPr>
          <a:xfrm rot="-10800000">
            <a:off x="12835475" y="8218691"/>
            <a:ext cx="5452525" cy="2708222"/>
          </a:xfrm>
          <a:custGeom>
            <a:avLst/>
            <a:gdLst/>
            <a:ahLst/>
            <a:cxnLst/>
            <a:rect l="l" t="t" r="r" b="b"/>
            <a:pathLst>
              <a:path w="5452525" h="2708222">
                <a:moveTo>
                  <a:pt x="0" y="0"/>
                </a:moveTo>
                <a:lnTo>
                  <a:pt x="5452525" y="0"/>
                </a:lnTo>
                <a:lnTo>
                  <a:pt x="5452525" y="2708222"/>
                </a:lnTo>
                <a:lnTo>
                  <a:pt x="0" y="27082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0157" r="-20837" b="-203874"/>
            </a:stretch>
          </a:blipFill>
        </p:spPr>
      </p:sp>
      <p:grpSp>
        <p:nvGrpSpPr>
          <p:cNvPr id="14" name="Group 14"/>
          <p:cNvGrpSpPr/>
          <p:nvPr/>
        </p:nvGrpSpPr>
        <p:grpSpPr>
          <a:xfrm>
            <a:off x="152400" y="165680"/>
            <a:ext cx="1589061" cy="1701220"/>
            <a:chOff x="0" y="0"/>
            <a:chExt cx="2614821" cy="2551100"/>
          </a:xfrm>
        </p:grpSpPr>
        <p:sp>
          <p:nvSpPr>
            <p:cNvPr id="15" name="TextBox 15"/>
            <p:cNvSpPr txBox="1"/>
            <p:nvPr/>
          </p:nvSpPr>
          <p:spPr>
            <a:xfrm>
              <a:off x="524690" y="1809580"/>
              <a:ext cx="2090131" cy="4254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24"/>
                </a:lnSpc>
                <a:spcBef>
                  <a:spcPct val="0"/>
                </a:spcBef>
              </a:pPr>
              <a:r>
                <a:rPr lang="en-US" sz="1874" b="1">
                  <a:solidFill>
                    <a:srgbClr val="3F5694"/>
                  </a:solidFill>
                  <a:latin typeface="Poppins Semi-Bold"/>
                  <a:ea typeface="Poppins Semi-Bold"/>
                  <a:cs typeface="Poppins Semi-Bold"/>
                  <a:sym typeface="Poppins Semi-Bold"/>
                </a:rPr>
                <a:t>AKADEMİ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0" y="0"/>
              <a:ext cx="2551100" cy="2551100"/>
            </a:xfrm>
            <a:custGeom>
              <a:avLst/>
              <a:gdLst/>
              <a:ahLst/>
              <a:cxnLst/>
              <a:rect l="l" t="t" r="r" b="b"/>
              <a:pathLst>
                <a:path w="2551100" h="2551100">
                  <a:moveTo>
                    <a:pt x="0" y="0"/>
                  </a:moveTo>
                  <a:lnTo>
                    <a:pt x="2551100" y="0"/>
                  </a:lnTo>
                  <a:lnTo>
                    <a:pt x="2551100" y="2551100"/>
                  </a:lnTo>
                  <a:lnTo>
                    <a:pt x="0" y="2551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sp>
        <p:nvSpPr>
          <p:cNvPr id="23" name="Metin kutusu 22"/>
          <p:cNvSpPr txBox="1"/>
          <p:nvPr/>
        </p:nvSpPr>
        <p:spPr>
          <a:xfrm>
            <a:off x="1004803" y="2425125"/>
            <a:ext cx="63103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tr-TR" sz="2800" dirty="0" smtClean="0">
                <a:solidFill>
                  <a:srgbClr val="FF0000"/>
                </a:solidFill>
              </a:rPr>
              <a:t>Uygulama-2</a:t>
            </a:r>
            <a:endParaRPr lang="tr-TR" sz="2800" dirty="0">
              <a:solidFill>
                <a:srgbClr val="FF0000"/>
              </a:solidFill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1876400" y="911414"/>
            <a:ext cx="11687200" cy="6901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330"/>
              </a:lnSpc>
              <a:spcBef>
                <a:spcPct val="0"/>
              </a:spcBef>
            </a:pPr>
            <a:r>
              <a:rPr lang="tr-TR" sz="4800" b="1" dirty="0" smtClean="0">
                <a:solidFill>
                  <a:srgbClr val="3F5694"/>
                </a:solidFill>
                <a:latin typeface="Calibri" panose="020F0502020204030204" pitchFamily="34" charset="0"/>
                <a:ea typeface="Big Shoulders Display Bold"/>
                <a:cs typeface="Calibri" panose="020F0502020204030204" pitchFamily="34" charset="0"/>
                <a:sym typeface="Big Shoulders Display Bold"/>
              </a:rPr>
              <a:t>Örnek 2</a:t>
            </a:r>
            <a:endParaRPr lang="en-US" sz="4800" b="1" dirty="0">
              <a:solidFill>
                <a:srgbClr val="3F5694"/>
              </a:solidFill>
              <a:latin typeface="Calibri" panose="020F0502020204030204" pitchFamily="34" charset="0"/>
              <a:ea typeface="Big Shoulders Display Bold"/>
              <a:cs typeface="Calibri" panose="020F0502020204030204" pitchFamily="34" charset="0"/>
              <a:sym typeface="Big Shoulders Display Bold"/>
            </a:endParaRPr>
          </a:p>
        </p:txBody>
      </p:sp>
      <p:sp>
        <p:nvSpPr>
          <p:cNvPr id="22" name="Metin kutusu 21"/>
          <p:cNvSpPr txBox="1"/>
          <p:nvPr/>
        </p:nvSpPr>
        <p:spPr>
          <a:xfrm>
            <a:off x="1004803" y="3364285"/>
            <a:ext cx="63103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tr-TR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2-bitlik iki sayıyı toplayan mantık devresini tasarlayınız.</a:t>
            </a:r>
            <a:endParaRPr lang="tr-TR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25606" name="Picture 6" descr="163.400+ Soru İşareti Stok Fotoğrafları, Resimler ve Royalty-Free Görseller  - iStock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77" t="9997" r="20298" b="8957"/>
          <a:stretch/>
        </p:blipFill>
        <p:spPr bwMode="auto">
          <a:xfrm>
            <a:off x="11430000" y="2247900"/>
            <a:ext cx="3429000" cy="472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5061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16426" y="244689"/>
            <a:ext cx="482407" cy="482407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22828" tIns="22828" rIns="22828" bIns="22828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-592954" y="8083927"/>
            <a:ext cx="2354633" cy="2348747"/>
          </a:xfrm>
          <a:custGeom>
            <a:avLst/>
            <a:gdLst/>
            <a:ahLst/>
            <a:cxnLst/>
            <a:rect l="l" t="t" r="r" b="b"/>
            <a:pathLst>
              <a:path w="2354633" h="2348747">
                <a:moveTo>
                  <a:pt x="0" y="0"/>
                </a:moveTo>
                <a:lnTo>
                  <a:pt x="2354634" y="0"/>
                </a:lnTo>
                <a:lnTo>
                  <a:pt x="2354634" y="2348746"/>
                </a:lnTo>
                <a:lnTo>
                  <a:pt x="0" y="23487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10800000">
            <a:off x="16042282" y="-447276"/>
            <a:ext cx="2354633" cy="2348747"/>
          </a:xfrm>
          <a:custGeom>
            <a:avLst/>
            <a:gdLst/>
            <a:ahLst/>
            <a:cxnLst/>
            <a:rect l="l" t="t" r="r" b="b"/>
            <a:pathLst>
              <a:path w="2354633" h="2348747">
                <a:moveTo>
                  <a:pt x="0" y="0"/>
                </a:moveTo>
                <a:lnTo>
                  <a:pt x="2354633" y="0"/>
                </a:lnTo>
                <a:lnTo>
                  <a:pt x="2354633" y="2348746"/>
                </a:lnTo>
                <a:lnTo>
                  <a:pt x="0" y="23487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0" y="0"/>
            <a:ext cx="5553689" cy="2303932"/>
          </a:xfrm>
          <a:custGeom>
            <a:avLst/>
            <a:gdLst/>
            <a:ahLst/>
            <a:cxnLst/>
            <a:rect l="l" t="t" r="r" b="b"/>
            <a:pathLst>
              <a:path w="5553689" h="2303932">
                <a:moveTo>
                  <a:pt x="0" y="0"/>
                </a:moveTo>
                <a:lnTo>
                  <a:pt x="5553689" y="0"/>
                </a:lnTo>
                <a:lnTo>
                  <a:pt x="5553689" y="2303932"/>
                </a:lnTo>
                <a:lnTo>
                  <a:pt x="0" y="230393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1401" t="-23621" r="-16842" b="-233576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4088754" y="129445"/>
            <a:ext cx="2351373" cy="790175"/>
          </a:xfrm>
          <a:custGeom>
            <a:avLst/>
            <a:gdLst/>
            <a:ahLst/>
            <a:cxnLst/>
            <a:rect l="l" t="t" r="r" b="b"/>
            <a:pathLst>
              <a:path w="2351373" h="790175">
                <a:moveTo>
                  <a:pt x="0" y="0"/>
                </a:moveTo>
                <a:lnTo>
                  <a:pt x="2351374" y="0"/>
                </a:lnTo>
                <a:lnTo>
                  <a:pt x="2351374" y="790175"/>
                </a:lnTo>
                <a:lnTo>
                  <a:pt x="0" y="7901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45877" b="-151699"/>
            </a:stretch>
          </a:blipFill>
        </p:spPr>
      </p:sp>
      <p:sp>
        <p:nvSpPr>
          <p:cNvPr id="9" name="AutoShape 9"/>
          <p:cNvSpPr/>
          <p:nvPr/>
        </p:nvSpPr>
        <p:spPr>
          <a:xfrm flipV="1">
            <a:off x="1798847" y="1596459"/>
            <a:ext cx="14533023" cy="21848"/>
          </a:xfrm>
          <a:prstGeom prst="line">
            <a:avLst/>
          </a:prstGeom>
          <a:ln w="19050" cap="flat">
            <a:solidFill>
              <a:srgbClr val="000000">
                <a:alpha val="2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AutoShape 10"/>
          <p:cNvSpPr/>
          <p:nvPr/>
        </p:nvSpPr>
        <p:spPr>
          <a:xfrm>
            <a:off x="1798826" y="9229725"/>
            <a:ext cx="14533032" cy="19050"/>
          </a:xfrm>
          <a:prstGeom prst="line">
            <a:avLst/>
          </a:prstGeom>
          <a:ln w="19050" cap="flat">
            <a:solidFill>
              <a:srgbClr val="000000">
                <a:alpha val="2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" name="Freeform 11"/>
          <p:cNvSpPr/>
          <p:nvPr/>
        </p:nvSpPr>
        <p:spPr>
          <a:xfrm rot="5400000">
            <a:off x="-780599" y="2274405"/>
            <a:ext cx="2351373" cy="790175"/>
          </a:xfrm>
          <a:custGeom>
            <a:avLst/>
            <a:gdLst/>
            <a:ahLst/>
            <a:cxnLst/>
            <a:rect l="l" t="t" r="r" b="b"/>
            <a:pathLst>
              <a:path w="2351373" h="790175">
                <a:moveTo>
                  <a:pt x="0" y="0"/>
                </a:moveTo>
                <a:lnTo>
                  <a:pt x="2351373" y="0"/>
                </a:lnTo>
                <a:lnTo>
                  <a:pt x="2351373" y="790175"/>
                </a:lnTo>
                <a:lnTo>
                  <a:pt x="0" y="7901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45877" b="-151699"/>
            </a:stretch>
          </a:blipFill>
        </p:spPr>
      </p:sp>
      <p:sp>
        <p:nvSpPr>
          <p:cNvPr id="12" name="Freeform 12"/>
          <p:cNvSpPr/>
          <p:nvPr/>
        </p:nvSpPr>
        <p:spPr>
          <a:xfrm rot="-10800000">
            <a:off x="12835475" y="8218691"/>
            <a:ext cx="5452525" cy="2708222"/>
          </a:xfrm>
          <a:custGeom>
            <a:avLst/>
            <a:gdLst/>
            <a:ahLst/>
            <a:cxnLst/>
            <a:rect l="l" t="t" r="r" b="b"/>
            <a:pathLst>
              <a:path w="5452525" h="2708222">
                <a:moveTo>
                  <a:pt x="0" y="0"/>
                </a:moveTo>
                <a:lnTo>
                  <a:pt x="5452525" y="0"/>
                </a:lnTo>
                <a:lnTo>
                  <a:pt x="5452525" y="2708222"/>
                </a:lnTo>
                <a:lnTo>
                  <a:pt x="0" y="27082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0157" r="-20837" b="-203874"/>
            </a:stretch>
          </a:blipFill>
        </p:spPr>
      </p:sp>
      <p:grpSp>
        <p:nvGrpSpPr>
          <p:cNvPr id="14" name="Group 14"/>
          <p:cNvGrpSpPr/>
          <p:nvPr/>
        </p:nvGrpSpPr>
        <p:grpSpPr>
          <a:xfrm>
            <a:off x="152400" y="165680"/>
            <a:ext cx="1589061" cy="1701220"/>
            <a:chOff x="0" y="0"/>
            <a:chExt cx="2614821" cy="2551100"/>
          </a:xfrm>
        </p:grpSpPr>
        <p:sp>
          <p:nvSpPr>
            <p:cNvPr id="15" name="TextBox 15"/>
            <p:cNvSpPr txBox="1"/>
            <p:nvPr/>
          </p:nvSpPr>
          <p:spPr>
            <a:xfrm>
              <a:off x="524690" y="1809580"/>
              <a:ext cx="2090131" cy="4254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24"/>
                </a:lnSpc>
                <a:spcBef>
                  <a:spcPct val="0"/>
                </a:spcBef>
              </a:pPr>
              <a:r>
                <a:rPr lang="en-US" sz="1874" b="1">
                  <a:solidFill>
                    <a:srgbClr val="3F5694"/>
                  </a:solidFill>
                  <a:latin typeface="Poppins Semi-Bold"/>
                  <a:ea typeface="Poppins Semi-Bold"/>
                  <a:cs typeface="Poppins Semi-Bold"/>
                  <a:sym typeface="Poppins Semi-Bold"/>
                </a:rPr>
                <a:t>AKADEMİ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0" y="0"/>
              <a:ext cx="2551100" cy="2551100"/>
            </a:xfrm>
            <a:custGeom>
              <a:avLst/>
              <a:gdLst/>
              <a:ahLst/>
              <a:cxnLst/>
              <a:rect l="l" t="t" r="r" b="b"/>
              <a:pathLst>
                <a:path w="2551100" h="2551100">
                  <a:moveTo>
                    <a:pt x="0" y="0"/>
                  </a:moveTo>
                  <a:lnTo>
                    <a:pt x="2551100" y="0"/>
                  </a:lnTo>
                  <a:lnTo>
                    <a:pt x="2551100" y="2551100"/>
                  </a:lnTo>
                  <a:lnTo>
                    <a:pt x="0" y="2551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sp>
        <p:nvSpPr>
          <p:cNvPr id="23" name="Metin kutusu 22"/>
          <p:cNvSpPr txBox="1"/>
          <p:nvPr/>
        </p:nvSpPr>
        <p:spPr>
          <a:xfrm>
            <a:off x="1316426" y="1964450"/>
            <a:ext cx="63103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tr-TR" sz="2800" dirty="0" smtClean="0">
                <a:solidFill>
                  <a:srgbClr val="FF0000"/>
                </a:solidFill>
              </a:rPr>
              <a:t>Uygulama-3</a:t>
            </a:r>
            <a:endParaRPr lang="tr-TR" sz="2800" dirty="0">
              <a:solidFill>
                <a:srgbClr val="FF0000"/>
              </a:solidFill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1876400" y="911414"/>
            <a:ext cx="11687200" cy="6901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330"/>
              </a:lnSpc>
              <a:spcBef>
                <a:spcPct val="0"/>
              </a:spcBef>
            </a:pPr>
            <a:r>
              <a:rPr lang="tr-TR" sz="4800" b="1" dirty="0" smtClean="0">
                <a:solidFill>
                  <a:srgbClr val="3F5694"/>
                </a:solidFill>
                <a:latin typeface="Calibri" panose="020F0502020204030204" pitchFamily="34" charset="0"/>
                <a:ea typeface="Big Shoulders Display Bold"/>
                <a:cs typeface="Calibri" panose="020F0502020204030204" pitchFamily="34" charset="0"/>
                <a:sym typeface="Big Shoulders Display Bold"/>
              </a:rPr>
              <a:t>Örnek 3</a:t>
            </a:r>
            <a:endParaRPr lang="en-US" sz="4800" b="1" dirty="0">
              <a:solidFill>
                <a:srgbClr val="3F5694"/>
              </a:solidFill>
              <a:latin typeface="Calibri" panose="020F0502020204030204" pitchFamily="34" charset="0"/>
              <a:ea typeface="Big Shoulders Display Bold"/>
              <a:cs typeface="Calibri" panose="020F0502020204030204" pitchFamily="34" charset="0"/>
              <a:sym typeface="Big Shoulders Display Bold"/>
            </a:endParaRPr>
          </a:p>
        </p:txBody>
      </p:sp>
      <p:sp>
        <p:nvSpPr>
          <p:cNvPr id="22" name="Metin kutusu 21"/>
          <p:cNvSpPr txBox="1"/>
          <p:nvPr/>
        </p:nvSpPr>
        <p:spPr>
          <a:xfrm>
            <a:off x="1316426" y="2667171"/>
            <a:ext cx="8818174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tr-TR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Bir otonom araç önündeki üç adet </a:t>
            </a:r>
            <a:r>
              <a:rPr lang="tr-TR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sensörden</a:t>
            </a:r>
            <a:r>
              <a:rPr lang="tr-TR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almış olduğu bilgilerle yol almaktadır. Bunun için aşağıdaki yönergeler işletilmektedir. Bu yönergelere göre otonom aracın ilerlemesini sağlayacak tasarımı yapınız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tr-TR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-</a:t>
            </a:r>
            <a:r>
              <a:rPr lang="tr-TR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Sensörler</a:t>
            </a:r>
            <a:r>
              <a:rPr lang="tr-TR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bir engelle karşılaştıklarında engelden </a:t>
            </a:r>
            <a:r>
              <a:rPr lang="tr-TR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sensöre</a:t>
            </a:r>
            <a:r>
              <a:rPr lang="tr-TR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1 bilgisi gelmektedir.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tr-TR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-Aracın düz gitmesi orta </a:t>
            </a:r>
            <a:r>
              <a:rPr lang="tr-TR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sensörden</a:t>
            </a:r>
            <a:r>
              <a:rPr lang="tr-TR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(s2) gelen bilgiye bağlıdır, dolayısıyla diğer </a:t>
            </a:r>
            <a:r>
              <a:rPr lang="tr-TR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sensörler</a:t>
            </a:r>
            <a:r>
              <a:rPr lang="tr-TR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engelle karşılaşsa bile araç s2=0 ise düz devam eder.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tr-TR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-</a:t>
            </a:r>
            <a:r>
              <a:rPr lang="tr-TR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Arac</a:t>
            </a:r>
            <a:r>
              <a:rPr lang="tr-TR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sol </a:t>
            </a:r>
            <a:r>
              <a:rPr lang="tr-TR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sensörden</a:t>
            </a:r>
            <a:r>
              <a:rPr lang="tr-TR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(s1) engel bilgisi aldığında sağa dönecektir.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tr-TR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-Araç sağ </a:t>
            </a:r>
            <a:r>
              <a:rPr lang="tr-TR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sensörden</a:t>
            </a:r>
            <a:r>
              <a:rPr lang="tr-TR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(s3) bilgi aldığında sola dönecektir.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tr-TR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-Araç sadece orta </a:t>
            </a:r>
            <a:r>
              <a:rPr lang="tr-TR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sensörden</a:t>
            </a:r>
            <a:r>
              <a:rPr lang="tr-TR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(s2) engel bilgisi alırsa sola dönüş gerçekleştirir.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tr-TR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-Her üç </a:t>
            </a:r>
            <a:r>
              <a:rPr lang="tr-TR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sensörden</a:t>
            </a:r>
            <a:r>
              <a:rPr lang="tr-TR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de engel bilgisi alırsa araç durur.</a:t>
            </a:r>
          </a:p>
        </p:txBody>
      </p:sp>
      <p:pic>
        <p:nvPicPr>
          <p:cNvPr id="20" name="Resim 19"/>
          <p:cNvPicPr/>
          <p:nvPr/>
        </p:nvPicPr>
        <p:blipFill>
          <a:blip r:embed="rId7"/>
          <a:stretch>
            <a:fillRect/>
          </a:stretch>
        </p:blipFill>
        <p:spPr>
          <a:xfrm>
            <a:off x="11267586" y="5211339"/>
            <a:ext cx="5952012" cy="3555852"/>
          </a:xfrm>
          <a:prstGeom prst="rect">
            <a:avLst/>
          </a:prstGeom>
        </p:spPr>
      </p:pic>
      <p:pic>
        <p:nvPicPr>
          <p:cNvPr id="21" name="Picture 6" descr="163.400+ Soru İşareti Stok Fotoğrafları, Resimler ve Royalty-Free Görseller  - iStock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77" t="9997" r="20298" b="8957"/>
          <a:stretch/>
        </p:blipFill>
        <p:spPr bwMode="auto">
          <a:xfrm>
            <a:off x="12871497" y="2439329"/>
            <a:ext cx="1758903" cy="2423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7251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16426" y="244689"/>
            <a:ext cx="482407" cy="482407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22828" tIns="22828" rIns="22828" bIns="22828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-592954" y="8083927"/>
            <a:ext cx="2354633" cy="2348747"/>
          </a:xfrm>
          <a:custGeom>
            <a:avLst/>
            <a:gdLst/>
            <a:ahLst/>
            <a:cxnLst/>
            <a:rect l="l" t="t" r="r" b="b"/>
            <a:pathLst>
              <a:path w="2354633" h="2348747">
                <a:moveTo>
                  <a:pt x="0" y="0"/>
                </a:moveTo>
                <a:lnTo>
                  <a:pt x="2354634" y="0"/>
                </a:lnTo>
                <a:lnTo>
                  <a:pt x="2354634" y="2348746"/>
                </a:lnTo>
                <a:lnTo>
                  <a:pt x="0" y="23487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10800000">
            <a:off x="16042282" y="-447276"/>
            <a:ext cx="2354633" cy="2348747"/>
          </a:xfrm>
          <a:custGeom>
            <a:avLst/>
            <a:gdLst/>
            <a:ahLst/>
            <a:cxnLst/>
            <a:rect l="l" t="t" r="r" b="b"/>
            <a:pathLst>
              <a:path w="2354633" h="2348747">
                <a:moveTo>
                  <a:pt x="0" y="0"/>
                </a:moveTo>
                <a:lnTo>
                  <a:pt x="2354633" y="0"/>
                </a:lnTo>
                <a:lnTo>
                  <a:pt x="2354633" y="2348746"/>
                </a:lnTo>
                <a:lnTo>
                  <a:pt x="0" y="23487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0" y="0"/>
            <a:ext cx="5553689" cy="2303932"/>
          </a:xfrm>
          <a:custGeom>
            <a:avLst/>
            <a:gdLst/>
            <a:ahLst/>
            <a:cxnLst/>
            <a:rect l="l" t="t" r="r" b="b"/>
            <a:pathLst>
              <a:path w="5553689" h="2303932">
                <a:moveTo>
                  <a:pt x="0" y="0"/>
                </a:moveTo>
                <a:lnTo>
                  <a:pt x="5553689" y="0"/>
                </a:lnTo>
                <a:lnTo>
                  <a:pt x="5553689" y="2303932"/>
                </a:lnTo>
                <a:lnTo>
                  <a:pt x="0" y="230393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1401" t="-23621" r="-16842" b="-233576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4088754" y="129445"/>
            <a:ext cx="2351373" cy="790175"/>
          </a:xfrm>
          <a:custGeom>
            <a:avLst/>
            <a:gdLst/>
            <a:ahLst/>
            <a:cxnLst/>
            <a:rect l="l" t="t" r="r" b="b"/>
            <a:pathLst>
              <a:path w="2351373" h="790175">
                <a:moveTo>
                  <a:pt x="0" y="0"/>
                </a:moveTo>
                <a:lnTo>
                  <a:pt x="2351374" y="0"/>
                </a:lnTo>
                <a:lnTo>
                  <a:pt x="2351374" y="790175"/>
                </a:lnTo>
                <a:lnTo>
                  <a:pt x="0" y="7901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45877" b="-151699"/>
            </a:stretch>
          </a:blipFill>
        </p:spPr>
      </p:sp>
      <p:sp>
        <p:nvSpPr>
          <p:cNvPr id="9" name="AutoShape 9"/>
          <p:cNvSpPr/>
          <p:nvPr/>
        </p:nvSpPr>
        <p:spPr>
          <a:xfrm flipV="1">
            <a:off x="1798847" y="1596459"/>
            <a:ext cx="14533023" cy="21848"/>
          </a:xfrm>
          <a:prstGeom prst="line">
            <a:avLst/>
          </a:prstGeom>
          <a:ln w="19050" cap="flat">
            <a:solidFill>
              <a:srgbClr val="000000">
                <a:alpha val="2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AutoShape 10"/>
          <p:cNvSpPr/>
          <p:nvPr/>
        </p:nvSpPr>
        <p:spPr>
          <a:xfrm>
            <a:off x="1798826" y="9229725"/>
            <a:ext cx="14533032" cy="19050"/>
          </a:xfrm>
          <a:prstGeom prst="line">
            <a:avLst/>
          </a:prstGeom>
          <a:ln w="19050" cap="flat">
            <a:solidFill>
              <a:srgbClr val="000000">
                <a:alpha val="2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" name="Freeform 11"/>
          <p:cNvSpPr/>
          <p:nvPr/>
        </p:nvSpPr>
        <p:spPr>
          <a:xfrm rot="5400000">
            <a:off x="-780599" y="2274405"/>
            <a:ext cx="2351373" cy="790175"/>
          </a:xfrm>
          <a:custGeom>
            <a:avLst/>
            <a:gdLst/>
            <a:ahLst/>
            <a:cxnLst/>
            <a:rect l="l" t="t" r="r" b="b"/>
            <a:pathLst>
              <a:path w="2351373" h="790175">
                <a:moveTo>
                  <a:pt x="0" y="0"/>
                </a:moveTo>
                <a:lnTo>
                  <a:pt x="2351373" y="0"/>
                </a:lnTo>
                <a:lnTo>
                  <a:pt x="2351373" y="790175"/>
                </a:lnTo>
                <a:lnTo>
                  <a:pt x="0" y="7901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45877" b="-151699"/>
            </a:stretch>
          </a:blipFill>
        </p:spPr>
      </p:sp>
      <p:sp>
        <p:nvSpPr>
          <p:cNvPr id="12" name="Freeform 12"/>
          <p:cNvSpPr/>
          <p:nvPr/>
        </p:nvSpPr>
        <p:spPr>
          <a:xfrm rot="-10800000">
            <a:off x="12835475" y="8218691"/>
            <a:ext cx="5452525" cy="2708222"/>
          </a:xfrm>
          <a:custGeom>
            <a:avLst/>
            <a:gdLst/>
            <a:ahLst/>
            <a:cxnLst/>
            <a:rect l="l" t="t" r="r" b="b"/>
            <a:pathLst>
              <a:path w="5452525" h="2708222">
                <a:moveTo>
                  <a:pt x="0" y="0"/>
                </a:moveTo>
                <a:lnTo>
                  <a:pt x="5452525" y="0"/>
                </a:lnTo>
                <a:lnTo>
                  <a:pt x="5452525" y="2708222"/>
                </a:lnTo>
                <a:lnTo>
                  <a:pt x="0" y="27082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0157" r="-20837" b="-203874"/>
            </a:stretch>
          </a:blipFill>
        </p:spPr>
      </p:sp>
      <p:grpSp>
        <p:nvGrpSpPr>
          <p:cNvPr id="14" name="Group 14"/>
          <p:cNvGrpSpPr/>
          <p:nvPr/>
        </p:nvGrpSpPr>
        <p:grpSpPr>
          <a:xfrm>
            <a:off x="152400" y="165680"/>
            <a:ext cx="1589061" cy="1701220"/>
            <a:chOff x="0" y="0"/>
            <a:chExt cx="2614821" cy="2551100"/>
          </a:xfrm>
        </p:grpSpPr>
        <p:sp>
          <p:nvSpPr>
            <p:cNvPr id="15" name="TextBox 15"/>
            <p:cNvSpPr txBox="1"/>
            <p:nvPr/>
          </p:nvSpPr>
          <p:spPr>
            <a:xfrm>
              <a:off x="524690" y="1809580"/>
              <a:ext cx="2090131" cy="4254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24"/>
                </a:lnSpc>
                <a:spcBef>
                  <a:spcPct val="0"/>
                </a:spcBef>
              </a:pPr>
              <a:r>
                <a:rPr lang="en-US" sz="1874" b="1">
                  <a:solidFill>
                    <a:srgbClr val="3F5694"/>
                  </a:solidFill>
                  <a:latin typeface="Poppins Semi-Bold"/>
                  <a:ea typeface="Poppins Semi-Bold"/>
                  <a:cs typeface="Poppins Semi-Bold"/>
                  <a:sym typeface="Poppins Semi-Bold"/>
                </a:rPr>
                <a:t>AKADEMİ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0" y="0"/>
              <a:ext cx="2551100" cy="2551100"/>
            </a:xfrm>
            <a:custGeom>
              <a:avLst/>
              <a:gdLst/>
              <a:ahLst/>
              <a:cxnLst/>
              <a:rect l="l" t="t" r="r" b="b"/>
              <a:pathLst>
                <a:path w="2551100" h="2551100">
                  <a:moveTo>
                    <a:pt x="0" y="0"/>
                  </a:moveTo>
                  <a:lnTo>
                    <a:pt x="2551100" y="0"/>
                  </a:lnTo>
                  <a:lnTo>
                    <a:pt x="2551100" y="2551100"/>
                  </a:lnTo>
                  <a:lnTo>
                    <a:pt x="0" y="2551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sp>
        <p:nvSpPr>
          <p:cNvPr id="23" name="Metin kutusu 22"/>
          <p:cNvSpPr txBox="1"/>
          <p:nvPr/>
        </p:nvSpPr>
        <p:spPr>
          <a:xfrm>
            <a:off x="1004803" y="2425125"/>
            <a:ext cx="63103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tr-TR" sz="2800" dirty="0" smtClean="0">
                <a:solidFill>
                  <a:srgbClr val="FF0000"/>
                </a:solidFill>
              </a:rPr>
              <a:t>Şu becerileri kazandım </a:t>
            </a:r>
            <a:r>
              <a:rPr lang="tr-TR" sz="2800" dirty="0" smtClean="0">
                <a:solidFill>
                  <a:srgbClr val="FF0000"/>
                </a:solidFill>
                <a:sym typeface="Wingdings" panose="05000000000000000000" pitchFamily="2" charset="2"/>
              </a:rPr>
              <a:t></a:t>
            </a:r>
            <a:endParaRPr lang="tr-TR" sz="2800" dirty="0">
              <a:solidFill>
                <a:srgbClr val="FF0000"/>
              </a:solidFill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1876400" y="911414"/>
            <a:ext cx="11687200" cy="6901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330"/>
              </a:lnSpc>
              <a:spcBef>
                <a:spcPct val="0"/>
              </a:spcBef>
            </a:pPr>
            <a:r>
              <a:rPr lang="tr-TR" sz="4800" b="1" dirty="0" smtClean="0">
                <a:solidFill>
                  <a:srgbClr val="3F5694"/>
                </a:solidFill>
                <a:latin typeface="Calibri" panose="020F0502020204030204" pitchFamily="34" charset="0"/>
                <a:ea typeface="Big Shoulders Display Bold"/>
                <a:cs typeface="Calibri" panose="020F0502020204030204" pitchFamily="34" charset="0"/>
                <a:sym typeface="Big Shoulders Display Bold"/>
              </a:rPr>
              <a:t>Özet</a:t>
            </a:r>
            <a:endParaRPr lang="en-US" sz="4800" b="1" dirty="0">
              <a:solidFill>
                <a:srgbClr val="3F5694"/>
              </a:solidFill>
              <a:latin typeface="Calibri" panose="020F0502020204030204" pitchFamily="34" charset="0"/>
              <a:ea typeface="Big Shoulders Display Bold"/>
              <a:cs typeface="Calibri" panose="020F0502020204030204" pitchFamily="34" charset="0"/>
              <a:sym typeface="Big Shoulders Display Bold"/>
            </a:endParaRPr>
          </a:p>
        </p:txBody>
      </p:sp>
      <p:sp>
        <p:nvSpPr>
          <p:cNvPr id="22" name="Metin kutusu 21"/>
          <p:cNvSpPr txBox="1"/>
          <p:nvPr/>
        </p:nvSpPr>
        <p:spPr>
          <a:xfrm>
            <a:off x="1004802" y="3364285"/>
            <a:ext cx="6996197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tr-TR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Problemi doğruluk tablosuna dökebiliyorum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tr-TR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Doğruluk tablosundan </a:t>
            </a:r>
            <a:r>
              <a:rPr lang="tr-TR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boolean</a:t>
            </a:r>
            <a:r>
              <a:rPr lang="tr-TR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ifadeleri çıkarabiliyorum.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tr-TR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Mantıksal devreyi oluşturabiliyorum (</a:t>
            </a:r>
            <a:r>
              <a:rPr lang="tr-TR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Verilog</a:t>
            </a:r>
            <a:r>
              <a:rPr lang="tr-TR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ile)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tr-TR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Vivado</a:t>
            </a:r>
            <a:r>
              <a:rPr lang="tr-TR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ortamını tanıyorum.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tr-TR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Yeni bir modül oluşturabiliyor, devreyi kodlayabiliyorum.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tr-TR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Devreyi test edip şemalarına bakabiliyorum.</a:t>
            </a:r>
            <a:endParaRPr lang="tr-TR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26626" name="Picture 2" descr="Dosya:Symbol OK.svg - Vikipedi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7600" y="3059110"/>
            <a:ext cx="3731245" cy="3731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4887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6000"/>
            </a:blip>
            <a:stretch>
              <a:fillRect t="-68518" b="-6851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765123" y="-2068800"/>
            <a:ext cx="20780939" cy="8959408"/>
          </a:xfrm>
          <a:custGeom>
            <a:avLst/>
            <a:gdLst/>
            <a:ahLst/>
            <a:cxnLst/>
            <a:rect l="l" t="t" r="r" b="b"/>
            <a:pathLst>
              <a:path w="20780939" h="8959408">
                <a:moveTo>
                  <a:pt x="0" y="0"/>
                </a:moveTo>
                <a:lnTo>
                  <a:pt x="20780939" y="0"/>
                </a:lnTo>
                <a:lnTo>
                  <a:pt x="20780939" y="8959408"/>
                </a:lnTo>
                <a:lnTo>
                  <a:pt x="0" y="89594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3382" t="-22049" r="-25388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3310537" y="10239375"/>
            <a:ext cx="23871767" cy="47625"/>
          </a:xfrm>
          <a:custGeom>
            <a:avLst/>
            <a:gdLst/>
            <a:ahLst/>
            <a:cxnLst/>
            <a:rect l="l" t="t" r="r" b="b"/>
            <a:pathLst>
              <a:path w="23871767" h="47625">
                <a:moveTo>
                  <a:pt x="0" y="0"/>
                </a:moveTo>
                <a:lnTo>
                  <a:pt x="23871767" y="0"/>
                </a:lnTo>
                <a:lnTo>
                  <a:pt x="23871767" y="47625"/>
                </a:lnTo>
                <a:lnTo>
                  <a:pt x="0" y="476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25000"/>
            </a:blip>
            <a:stretch>
              <a:fillRect t="-33602222" b="-16422222"/>
            </a:stretch>
          </a:blipFill>
        </p:spPr>
      </p:sp>
      <p:sp>
        <p:nvSpPr>
          <p:cNvPr id="5" name="Freeform 5"/>
          <p:cNvSpPr/>
          <p:nvPr/>
        </p:nvSpPr>
        <p:spPr>
          <a:xfrm rot="2217886">
            <a:off x="-4214602" y="-5839691"/>
            <a:ext cx="23491156" cy="23491156"/>
          </a:xfrm>
          <a:custGeom>
            <a:avLst/>
            <a:gdLst/>
            <a:ahLst/>
            <a:cxnLst/>
            <a:rect l="l" t="t" r="r" b="b"/>
            <a:pathLst>
              <a:path w="23491156" h="23491156">
                <a:moveTo>
                  <a:pt x="0" y="0"/>
                </a:moveTo>
                <a:lnTo>
                  <a:pt x="23491156" y="0"/>
                </a:lnTo>
                <a:lnTo>
                  <a:pt x="23491156" y="23491156"/>
                </a:lnTo>
                <a:lnTo>
                  <a:pt x="0" y="2349115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35000"/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7926773" y="-25444"/>
            <a:ext cx="9332527" cy="9332527"/>
          </a:xfrm>
          <a:custGeom>
            <a:avLst/>
            <a:gdLst/>
            <a:ahLst/>
            <a:cxnLst/>
            <a:rect l="l" t="t" r="r" b="b"/>
            <a:pathLst>
              <a:path w="9332527" h="9332527">
                <a:moveTo>
                  <a:pt x="0" y="0"/>
                </a:moveTo>
                <a:lnTo>
                  <a:pt x="9332527" y="0"/>
                </a:lnTo>
                <a:lnTo>
                  <a:pt x="9332527" y="9332527"/>
                </a:lnTo>
                <a:lnTo>
                  <a:pt x="0" y="933252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887341" y="6184021"/>
            <a:ext cx="7315200" cy="228600"/>
          </a:xfrm>
          <a:custGeom>
            <a:avLst/>
            <a:gdLst/>
            <a:ahLst/>
            <a:cxnLst/>
            <a:rect l="l" t="t" r="r" b="b"/>
            <a:pathLst>
              <a:path w="7315200" h="228600">
                <a:moveTo>
                  <a:pt x="0" y="0"/>
                </a:moveTo>
                <a:lnTo>
                  <a:pt x="7315200" y="0"/>
                </a:lnTo>
                <a:lnTo>
                  <a:pt x="7315200" y="228600"/>
                </a:lnTo>
                <a:lnTo>
                  <a:pt x="0" y="2286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5400000">
            <a:off x="5486400" y="5116068"/>
            <a:ext cx="7315200" cy="54864"/>
          </a:xfrm>
          <a:custGeom>
            <a:avLst/>
            <a:gdLst/>
            <a:ahLst/>
            <a:cxnLst/>
            <a:rect l="l" t="t" r="r" b="b"/>
            <a:pathLst>
              <a:path w="7315200" h="54864">
                <a:moveTo>
                  <a:pt x="0" y="0"/>
                </a:moveTo>
                <a:lnTo>
                  <a:pt x="7315200" y="0"/>
                </a:lnTo>
                <a:lnTo>
                  <a:pt x="7315200" y="54864"/>
                </a:lnTo>
                <a:lnTo>
                  <a:pt x="0" y="5486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10341158" y="6668079"/>
            <a:ext cx="4958504" cy="1484184"/>
            <a:chOff x="0" y="0"/>
            <a:chExt cx="6611339" cy="1978912"/>
          </a:xfrm>
        </p:grpSpPr>
        <p:sp>
          <p:nvSpPr>
            <p:cNvPr id="10" name="TextBox 10"/>
            <p:cNvSpPr txBox="1"/>
            <p:nvPr/>
          </p:nvSpPr>
          <p:spPr>
            <a:xfrm>
              <a:off x="0" y="-57150"/>
              <a:ext cx="6611339" cy="11925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705"/>
                </a:lnSpc>
              </a:pPr>
              <a:r>
                <a:rPr lang="en-US" sz="5587" spc="1117">
                  <a:solidFill>
                    <a:srgbClr val="004AAD"/>
                  </a:solidFill>
                  <a:latin typeface="Poppins"/>
                  <a:ea typeface="Poppins"/>
                  <a:cs typeface="Poppins"/>
                  <a:sym typeface="Poppins"/>
                </a:rPr>
                <a:t>AKADEMİ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257476" y="1338584"/>
              <a:ext cx="6096387" cy="6403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25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887341" y="4615681"/>
            <a:ext cx="7315200" cy="13721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10684"/>
              </a:lnSpc>
              <a:spcBef>
                <a:spcPct val="0"/>
              </a:spcBef>
            </a:pPr>
            <a:r>
              <a:rPr lang="en-US" sz="7632" dirty="0">
                <a:solidFill>
                  <a:srgbClr val="004AAD"/>
                </a:solidFill>
                <a:latin typeface="Prompt"/>
                <a:ea typeface="Prompt"/>
                <a:cs typeface="Prompt"/>
                <a:sym typeface="Prompt"/>
              </a:rPr>
              <a:t>TEŞEKKÜRLER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3379</TotalTime>
  <Words>1216</Words>
  <Application>Microsoft Office PowerPoint</Application>
  <PresentationFormat>Özel</PresentationFormat>
  <Paragraphs>220</Paragraphs>
  <Slides>27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9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27</vt:i4>
      </vt:variant>
    </vt:vector>
  </HeadingPairs>
  <TitlesOfParts>
    <vt:vector size="37" baseType="lpstr">
      <vt:lpstr>Poppins</vt:lpstr>
      <vt:lpstr>Consolas</vt:lpstr>
      <vt:lpstr>Decalotype Bold</vt:lpstr>
      <vt:lpstr>Prompt</vt:lpstr>
      <vt:lpstr>Arial</vt:lpstr>
      <vt:lpstr>Poppins Semi-Bold</vt:lpstr>
      <vt:lpstr>Calibri</vt:lpstr>
      <vt:lpstr>Wingdings</vt:lpstr>
      <vt:lpstr>Big Shoulders Display Bold</vt:lpstr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SUNUM-TEMPLETE</dc:title>
  <dc:creator>lenovo</dc:creator>
  <cp:lastModifiedBy>lenovo</cp:lastModifiedBy>
  <cp:revision>218</cp:revision>
  <dcterms:created xsi:type="dcterms:W3CDTF">2006-08-16T00:00:00Z</dcterms:created>
  <dcterms:modified xsi:type="dcterms:W3CDTF">2025-08-04T13:15:28Z</dcterms:modified>
  <dc:identifier>DAGfdwxH4AE</dc:identifier>
</cp:coreProperties>
</file>